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6" r:id="rId3"/>
    <p:sldId id="284" r:id="rId4"/>
    <p:sldId id="315" r:id="rId5"/>
    <p:sldId id="334" r:id="rId6"/>
    <p:sldId id="328" r:id="rId7"/>
    <p:sldId id="325" r:id="rId8"/>
    <p:sldId id="335" r:id="rId9"/>
    <p:sldId id="329" r:id="rId10"/>
    <p:sldId id="298" r:id="rId11"/>
    <p:sldId id="332" r:id="rId12"/>
    <p:sldId id="333" r:id="rId13"/>
    <p:sldId id="331" r:id="rId14"/>
    <p:sldId id="336" r:id="rId15"/>
    <p:sldId id="316" r:id="rId16"/>
    <p:sldId id="313" r:id="rId17"/>
    <p:sldId id="318" r:id="rId18"/>
    <p:sldId id="293" r:id="rId19"/>
    <p:sldId id="273" r:id="rId20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  <a:srgbClr val="0099CC"/>
    <a:srgbClr val="3366CC"/>
    <a:srgbClr val="CC0066"/>
    <a:srgbClr val="3366FF"/>
    <a:srgbClr val="FF3300"/>
    <a:srgbClr val="CCECFF"/>
    <a:srgbClr val="FFFF99"/>
    <a:srgbClr val="1F497E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5122" autoAdjust="0"/>
  </p:normalViewPr>
  <p:slideViewPr>
    <p:cSldViewPr>
      <p:cViewPr varScale="1">
        <p:scale>
          <a:sx n="93" d="100"/>
          <a:sy n="93" d="100"/>
        </p:scale>
        <p:origin x="948" y="84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48" y="4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1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F5DD422-CBC2-4466-AAF2-D4068BAEF0BE}" type="datetimeFigureOut">
              <a:rPr lang="en-US"/>
              <a:pPr>
                <a:defRPr/>
              </a:pPr>
              <a:t>5/21/2015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6814E3C-E66E-40B4-93CB-2C69EDBAD0A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53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6464"/>
            <a:ext cx="5438464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2C39B16-861E-43D9-A4C5-59D7D209200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0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C65B8C5-559B-4CEE-801B-88F1F13B97AA}" type="slidenum">
              <a:rPr lang="en-US" smtClean="0"/>
              <a:pPr eaLnBrk="1" hangingPunct="1">
                <a:defRPr/>
              </a:pPr>
              <a:t>1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382378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7C4F3C4-2DBC-4B91-BF0D-C8F08BCEBA0B}" type="slidenum">
              <a:rPr lang="en-US" smtClean="0"/>
              <a:pPr eaLnBrk="1" hangingPunct="1">
                <a:defRPr/>
              </a:pPr>
              <a:t>10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532575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7C4F3C4-2DBC-4B91-BF0D-C8F08BCEBA0B}" type="slidenum">
              <a:rPr lang="en-US" smtClean="0"/>
              <a:pPr eaLnBrk="1" hangingPunct="1">
                <a:defRPr/>
              </a:pPr>
              <a:t>11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755252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7C4F3C4-2DBC-4B91-BF0D-C8F08BCEBA0B}" type="slidenum">
              <a:rPr lang="en-US" smtClean="0"/>
              <a:pPr eaLnBrk="1" hangingPunct="1">
                <a:defRPr/>
              </a:pPr>
              <a:t>12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979609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7C4F3C4-2DBC-4B91-BF0D-C8F08BCEBA0B}" type="slidenum">
              <a:rPr lang="en-US" smtClean="0"/>
              <a:pPr eaLnBrk="1" hangingPunct="1">
                <a:defRPr/>
              </a:pPr>
              <a:t>13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588282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7C4F3C4-2DBC-4B91-BF0D-C8F08BCEBA0B}" type="slidenum">
              <a:rPr lang="en-US" smtClean="0"/>
              <a:pPr eaLnBrk="1" hangingPunct="1">
                <a:defRPr/>
              </a:pPr>
              <a:t>14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198610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7C4F3C4-2DBC-4B91-BF0D-C8F08BCEBA0B}" type="slidenum">
              <a:rPr lang="en-US" smtClean="0"/>
              <a:pPr eaLnBrk="1" hangingPunct="1">
                <a:defRPr/>
              </a:pPr>
              <a:t>15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666418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7C4F3C4-2DBC-4B91-BF0D-C8F08BCEBA0B}" type="slidenum">
              <a:rPr lang="en-US" smtClean="0"/>
              <a:pPr eaLnBrk="1" hangingPunct="1">
                <a:defRPr/>
              </a:pPr>
              <a:t>16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541076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7C4F3C4-2DBC-4B91-BF0D-C8F08BCEBA0B}" type="slidenum">
              <a:rPr lang="en-US" smtClean="0"/>
              <a:pPr eaLnBrk="1" hangingPunct="1">
                <a:defRPr/>
              </a:pPr>
              <a:t>17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182082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7C4F3C4-2DBC-4B91-BF0D-C8F08BCEBA0B}" type="slidenum">
              <a:rPr lang="en-US" smtClean="0"/>
              <a:pPr eaLnBrk="1" hangingPunct="1">
                <a:defRPr/>
              </a:pPr>
              <a:t>18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919987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7C4F3C4-2DBC-4B91-BF0D-C8F08BCEBA0B}" type="slidenum">
              <a:rPr lang="en-US" smtClean="0"/>
              <a:pPr eaLnBrk="1" hangingPunct="1">
                <a:defRPr/>
              </a:pPr>
              <a:t>19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813173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7C4F3C4-2DBC-4B91-BF0D-C8F08BCEBA0B}" type="slidenum">
              <a:rPr lang="en-US" smtClean="0"/>
              <a:pPr eaLnBrk="1" hangingPunct="1">
                <a:defRPr/>
              </a:pPr>
              <a:t>2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818068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7C4F3C4-2DBC-4B91-BF0D-C8F08BCEBA0B}" type="slidenum">
              <a:rPr lang="en-US" smtClean="0"/>
              <a:pPr eaLnBrk="1" hangingPunct="1">
                <a:defRPr/>
              </a:pPr>
              <a:t>3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812471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7C4F3C4-2DBC-4B91-BF0D-C8F08BCEBA0B}" type="slidenum">
              <a:rPr lang="en-US" smtClean="0"/>
              <a:pPr eaLnBrk="1" hangingPunct="1">
                <a:defRPr/>
              </a:pPr>
              <a:t>4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086998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7C4F3C4-2DBC-4B91-BF0D-C8F08BCEBA0B}" type="slidenum">
              <a:rPr lang="en-US" smtClean="0"/>
              <a:pPr eaLnBrk="1" hangingPunct="1">
                <a:defRPr/>
              </a:pPr>
              <a:t>5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246088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7C4F3C4-2DBC-4B91-BF0D-C8F08BCEBA0B}" type="slidenum">
              <a:rPr lang="en-US" smtClean="0"/>
              <a:pPr eaLnBrk="1" hangingPunct="1">
                <a:defRPr/>
              </a:pPr>
              <a:t>6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150884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7C4F3C4-2DBC-4B91-BF0D-C8F08BCEBA0B}" type="slidenum">
              <a:rPr lang="en-US" smtClean="0"/>
              <a:pPr eaLnBrk="1" hangingPunct="1">
                <a:defRPr/>
              </a:pPr>
              <a:t>7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204029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7C4F3C4-2DBC-4B91-BF0D-C8F08BCEBA0B}" type="slidenum">
              <a:rPr lang="en-US" smtClean="0"/>
              <a:pPr eaLnBrk="1" hangingPunct="1">
                <a:defRPr/>
              </a:pPr>
              <a:t>8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865445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7C4F3C4-2DBC-4B91-BF0D-C8F08BCEBA0B}" type="slidenum">
              <a:rPr lang="en-US" smtClean="0"/>
              <a:pPr eaLnBrk="1" hangingPunct="1">
                <a:defRPr/>
              </a:pPr>
              <a:t>9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9647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bal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75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461963" y="6232525"/>
            <a:ext cx="8220075" cy="0"/>
          </a:xfrm>
          <a:prstGeom prst="line">
            <a:avLst/>
          </a:prstGeom>
          <a:noFill/>
          <a:ln w="19050">
            <a:solidFill>
              <a:srgbClr val="0A1E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25413"/>
            <a:ext cx="6905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85720" y="2130425"/>
            <a:ext cx="8501122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0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 b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3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7488" y="533400"/>
            <a:ext cx="2036762" cy="56610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5957888" cy="56610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 b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7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 b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4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 b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7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95400"/>
            <a:ext cx="3983037" cy="4899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1295400"/>
            <a:ext cx="3983038" cy="4899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 b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 b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2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 b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8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 b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 b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8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 b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6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1" descr="logobal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75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95400"/>
            <a:ext cx="8118475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270625"/>
            <a:ext cx="812323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1470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</a:t>
            </a:r>
          </a:p>
        </p:txBody>
      </p:sp>
      <p:sp>
        <p:nvSpPr>
          <p:cNvPr id="1030" name="Line 23"/>
          <p:cNvSpPr>
            <a:spLocks noChangeShapeType="1"/>
          </p:cNvSpPr>
          <p:nvPr/>
        </p:nvSpPr>
        <p:spPr bwMode="auto">
          <a:xfrm flipV="1">
            <a:off x="539750" y="6232525"/>
            <a:ext cx="8047038" cy="4763"/>
          </a:xfrm>
          <a:prstGeom prst="line">
            <a:avLst/>
          </a:prstGeom>
          <a:noFill/>
          <a:ln w="19050">
            <a:solidFill>
              <a:srgbClr val="0A1E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pic>
        <p:nvPicPr>
          <p:cNvPr id="1031" name="Picture 4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25413"/>
            <a:ext cx="6905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onfirm.eu/n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onfirm.eu/n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onfirm.eu/n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miel.info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onfirm.eu/n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mailto:patricia.burssens@UGent.b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vak 20"/>
          <p:cNvSpPr txBox="1"/>
          <p:nvPr/>
        </p:nvSpPr>
        <p:spPr bwMode="auto">
          <a:xfrm>
            <a:off x="1547664" y="2311713"/>
            <a:ext cx="648072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l-BE" sz="4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Stages na afstuderen </a:t>
            </a:r>
          </a:p>
          <a:p>
            <a:pPr algn="ctr"/>
            <a:r>
              <a:rPr lang="nl-BE" sz="3600" b="1" dirty="0" smtClean="0">
                <a:latin typeface="Arial Black" pitchFamily="34" charset="0"/>
                <a:cs typeface="Arial" pitchFamily="34" charset="0"/>
              </a:rPr>
              <a:t>Erasmus+ </a:t>
            </a:r>
            <a:r>
              <a:rPr lang="nl-BE" sz="3600" b="1" dirty="0" err="1" smtClean="0">
                <a:latin typeface="Arial Black" pitchFamily="34" charset="0"/>
                <a:cs typeface="Arial" pitchFamily="34" charset="0"/>
              </a:rPr>
              <a:t>Traineeship</a:t>
            </a:r>
            <a:endParaRPr lang="nl-BE" sz="3600" b="1" dirty="0" smtClean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nl-BE" sz="2400" b="1" dirty="0" smtClean="0">
                <a:solidFill>
                  <a:srgbClr val="9E0000"/>
                </a:solidFill>
                <a:latin typeface="Arial Black" pitchFamily="34" charset="0"/>
                <a:cs typeface="Arial" pitchFamily="34" charset="0"/>
              </a:rPr>
              <a:t>Info voor studenten</a:t>
            </a:r>
            <a:endParaRPr lang="nl-BE" sz="2400" b="1" dirty="0">
              <a:solidFill>
                <a:srgbClr val="9E00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785813"/>
            <a:ext cx="8147050" cy="66357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en-GB" sz="2800" dirty="0" err="1" smtClean="0">
                <a:solidFill>
                  <a:schemeClr val="tx1"/>
                </a:solidFill>
                <a:cs typeface="Arial" pitchFamily="34" charset="0"/>
              </a:rPr>
              <a:t>Aanvraagprocedure</a:t>
            </a:r>
            <a:r>
              <a:rPr lang="en-GB" sz="2800" dirty="0" smtClean="0">
                <a:solidFill>
                  <a:schemeClr val="tx1"/>
                </a:solidFill>
                <a:cs typeface="Arial" pitchFamily="34" charset="0"/>
              </a:rPr>
              <a:t> (1)</a:t>
            </a:r>
            <a:endParaRPr lang="en-GB" sz="2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21124" y="1700808"/>
            <a:ext cx="7819201" cy="3918124"/>
          </a:xfrm>
        </p:spPr>
        <p:txBody>
          <a:bodyPr/>
          <a:lstStyle/>
          <a:p>
            <a:r>
              <a:rPr lang="nl-BE" dirty="0" smtClean="0">
                <a:solidFill>
                  <a:srgbClr val="FFFFFF"/>
                </a:solidFill>
              </a:rPr>
              <a:t>Online aanmelden via </a:t>
            </a:r>
            <a:r>
              <a:rPr lang="nl-BE" dirty="0" err="1" smtClean="0">
                <a:solidFill>
                  <a:srgbClr val="FFFFFF"/>
                </a:solidFill>
              </a:rPr>
              <a:t>www;reconfrim.beector</a:t>
            </a:r>
            <a:endParaRPr lang="nl-BE" dirty="0" smtClean="0">
              <a:solidFill>
                <a:srgbClr val="FFFFFF"/>
              </a:solidFill>
            </a:endParaRPr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b="1" dirty="0" err="1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Stap</a:t>
            </a:r>
            <a:r>
              <a:rPr lang="en-US" sz="2400" b="1" dirty="0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registreren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en-US" dirty="0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www.reconfirm.eu/nl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op E+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beurzen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stage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enkele velden invullen  &gt; email </a:t>
            </a:r>
            <a:r>
              <a:rPr 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ivm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login aanmaken &gt; toegang 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nl-BE" sz="2400" b="1" dirty="0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Stap 2</a:t>
            </a:r>
            <a:r>
              <a:rPr lang="nl-BE" sz="2400" b="1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400" b="1" dirty="0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Registratieformulier 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printen + deel 1 </a:t>
            </a:r>
            <a:r>
              <a:rPr 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ivm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studie zelf ondertekenen + opladen (zonder deel 2 te vervolledigen)</a:t>
            </a:r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HOI krijgt seintje over student; HOI vult deel 2 in + </a:t>
            </a:r>
            <a:r>
              <a:rPr 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handtek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. + stempel (=&gt;</a:t>
            </a:r>
            <a:r>
              <a:rPr lang="nl-BE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aantal opgenomen maanden Erasmus tijdens laatste studiecyclus)</a:t>
            </a:r>
            <a:endParaRPr lang="en-US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b="1" dirty="0" err="1" smtClean="0">
                <a:solidFill>
                  <a:srgbClr val="0099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Stap</a:t>
            </a:r>
            <a:r>
              <a:rPr lang="en-US" sz="2400" b="1" dirty="0" smtClean="0">
                <a:solidFill>
                  <a:srgbClr val="0099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  <a:r>
              <a:rPr lang="en-US" sz="2400" b="1" dirty="0">
                <a:solidFill>
                  <a:srgbClr val="0099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99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lang="en-US" sz="2400" b="1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tageplaats</a:t>
            </a:r>
            <a:r>
              <a:rPr lang="en-US" sz="24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gevonden</a:t>
            </a:r>
            <a:r>
              <a:rPr lang="en-US" sz="24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&gt; </a:t>
            </a:r>
            <a:r>
              <a:rPr lang="en-US" sz="2400" b="1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beursaanvraag</a:t>
            </a:r>
            <a:r>
              <a:rPr lang="en-US" sz="24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Afbeelding 4" descr="C:\Users\pburssen\AppData\Local\Microsoft\Windows\INetCache\Content.Outlook\Z0EOMKW0\201407-reconfirm-logo-CMYK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2184400" cy="785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07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785813"/>
            <a:ext cx="8129588" cy="66357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en-GB" sz="2800" dirty="0" err="1" smtClean="0">
                <a:solidFill>
                  <a:schemeClr val="tx1"/>
                </a:solidFill>
                <a:cs typeface="Arial" pitchFamily="34" charset="0"/>
              </a:rPr>
              <a:t>Aanvraagprocedure</a:t>
            </a:r>
            <a:r>
              <a:rPr lang="en-GB" sz="2800" dirty="0" smtClean="0">
                <a:solidFill>
                  <a:schemeClr val="tx1"/>
                </a:solidFill>
                <a:cs typeface="Arial" pitchFamily="34" charset="0"/>
              </a:rPr>
              <a:t> (2)</a:t>
            </a:r>
            <a:endParaRPr lang="en-GB" sz="2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449388"/>
            <a:ext cx="812958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400" b="1" dirty="0" smtClean="0"/>
              <a:t>Stage </a:t>
            </a:r>
            <a:r>
              <a:rPr lang="en-US" sz="2400" b="1" dirty="0" err="1" smtClean="0"/>
              <a:t>gevonden</a:t>
            </a:r>
            <a:r>
              <a:rPr lang="en-US" sz="2400" b="1" dirty="0" smtClean="0"/>
              <a:t> &gt; </a:t>
            </a:r>
            <a:r>
              <a:rPr lang="en-US" sz="2400" b="1" dirty="0" err="1" smtClean="0"/>
              <a:t>aanvraag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indienen</a:t>
            </a:r>
            <a:endParaRPr lang="en-US" sz="2400" b="1" dirty="0" smtClean="0"/>
          </a:p>
          <a:p>
            <a:pPr marL="285750" lvl="1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>
                <a:latin typeface="+mn-lt"/>
              </a:rPr>
              <a:t>Inloggen</a:t>
            </a:r>
            <a:r>
              <a:rPr lang="en-US" sz="2000" dirty="0" smtClean="0">
                <a:latin typeface="+mn-lt"/>
              </a:rPr>
              <a:t> + </a:t>
            </a:r>
            <a:r>
              <a:rPr lang="en-US" sz="2000" dirty="0" err="1">
                <a:latin typeface="+mn-lt"/>
              </a:rPr>
              <a:t>g</a:t>
            </a:r>
            <a:r>
              <a:rPr lang="en-US" sz="2000" dirty="0" err="1" smtClean="0">
                <a:latin typeface="+mn-lt"/>
              </a:rPr>
              <a:t>egevens</a:t>
            </a:r>
            <a:r>
              <a:rPr lang="en-US" sz="2000" dirty="0" smtClean="0">
                <a:latin typeface="+mn-lt"/>
              </a:rPr>
              <a:t> stage </a:t>
            </a:r>
            <a:r>
              <a:rPr lang="en-US" sz="2000" dirty="0" err="1">
                <a:latin typeface="+mn-lt"/>
              </a:rPr>
              <a:t>invullen</a:t>
            </a:r>
            <a:r>
              <a:rPr lang="en-US" sz="2000" dirty="0">
                <a:latin typeface="+mn-lt"/>
              </a:rPr>
              <a:t> in </a:t>
            </a:r>
            <a:r>
              <a:rPr lang="en-US" sz="2000" dirty="0" smtClean="0">
                <a:latin typeface="+mn-lt"/>
              </a:rPr>
              <a:t>system </a:t>
            </a:r>
            <a:endParaRPr lang="en-US" sz="2000" dirty="0">
              <a:latin typeface="+mn-lt"/>
            </a:endParaRPr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latin typeface="+mn-lt"/>
              </a:rPr>
              <a:t>Training agreement </a:t>
            </a:r>
            <a:r>
              <a:rPr lang="en-US" sz="2000" dirty="0" smtClean="0">
                <a:latin typeface="+mn-lt"/>
              </a:rPr>
              <a:t>(TA) </a:t>
            </a:r>
            <a:r>
              <a:rPr lang="en-US" sz="2000" dirty="0" err="1" smtClean="0">
                <a:latin typeface="+mn-lt"/>
              </a:rPr>
              <a:t>invullen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printen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sommige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velden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zijn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ingevuld</a:t>
            </a:r>
            <a:r>
              <a:rPr lang="en-US" sz="2000" dirty="0" smtClean="0">
                <a:latin typeface="+mn-lt"/>
              </a:rPr>
              <a:t> via </a:t>
            </a:r>
            <a:r>
              <a:rPr lang="en-US" sz="2000" dirty="0" err="1">
                <a:latin typeface="+mn-lt"/>
              </a:rPr>
              <a:t>vorige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stap</a:t>
            </a:r>
            <a:r>
              <a:rPr lang="en-US" sz="2000" dirty="0">
                <a:latin typeface="+mn-lt"/>
              </a:rPr>
              <a:t>) + </a:t>
            </a:r>
            <a:r>
              <a:rPr lang="en-US" sz="2000" dirty="0" err="1">
                <a:latin typeface="+mn-lt"/>
              </a:rPr>
              <a:t>zelf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ondertekenen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voorleggen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stageplaats</a:t>
            </a:r>
            <a:endParaRPr lang="en-US" sz="2000" dirty="0" smtClean="0">
              <a:latin typeface="+mn-lt"/>
            </a:endParaRPr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err="1" smtClean="0">
                <a:latin typeface="+mn-lt"/>
              </a:rPr>
              <a:t>Stageplaats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vult</a:t>
            </a:r>
            <a:r>
              <a:rPr lang="en-US" sz="2000" dirty="0" smtClean="0">
                <a:latin typeface="+mn-lt"/>
              </a:rPr>
              <a:t> TA </a:t>
            </a:r>
            <a:r>
              <a:rPr lang="en-US" sz="2000" dirty="0" err="1" smtClean="0">
                <a:latin typeface="+mn-lt"/>
              </a:rPr>
              <a:t>verder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aan</a:t>
            </a:r>
            <a:r>
              <a:rPr lang="en-US" sz="2000" dirty="0">
                <a:latin typeface="+mn-lt"/>
              </a:rPr>
              <a:t> + </a:t>
            </a:r>
            <a:r>
              <a:rPr lang="en-US" sz="2000" dirty="0" err="1">
                <a:latin typeface="+mn-lt"/>
              </a:rPr>
              <a:t>handtekening</a:t>
            </a:r>
            <a:r>
              <a:rPr lang="en-US" sz="2000" dirty="0">
                <a:latin typeface="+mn-lt"/>
              </a:rPr>
              <a:t> + </a:t>
            </a:r>
            <a:r>
              <a:rPr lang="en-US" sz="2000" dirty="0" err="1">
                <a:latin typeface="+mn-lt"/>
              </a:rPr>
              <a:t>stempel</a:t>
            </a:r>
            <a:endParaRPr lang="en-US" sz="2000" dirty="0">
              <a:latin typeface="+mn-lt"/>
            </a:endParaRPr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!!! </a:t>
            </a:r>
            <a:r>
              <a:rPr lang="en-US" sz="2000" dirty="0" err="1" smtClean="0">
                <a:latin typeface="+mn-lt"/>
              </a:rPr>
              <a:t>Stagiair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legt</a:t>
            </a:r>
            <a:r>
              <a:rPr lang="en-US" sz="2000" dirty="0" smtClean="0">
                <a:latin typeface="+mn-lt"/>
              </a:rPr>
              <a:t>  TA </a:t>
            </a:r>
            <a:r>
              <a:rPr lang="en-US" sz="2000" dirty="0" err="1" smtClean="0">
                <a:latin typeface="+mn-lt"/>
              </a:rPr>
              <a:t>zelf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voor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eigen</a:t>
            </a:r>
            <a:r>
              <a:rPr lang="en-US" sz="2000" dirty="0" smtClean="0">
                <a:latin typeface="+mn-lt"/>
              </a:rPr>
              <a:t> HOI </a:t>
            </a:r>
            <a:r>
              <a:rPr lang="en-US" sz="2000" dirty="0" err="1" smtClean="0">
                <a:latin typeface="+mn-lt"/>
              </a:rPr>
              <a:t>contactpersoon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voor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bespreking</a:t>
            </a:r>
            <a:r>
              <a:rPr lang="en-US" sz="2000" dirty="0" smtClean="0">
                <a:latin typeface="+mn-lt"/>
              </a:rPr>
              <a:t>; </a:t>
            </a:r>
            <a:r>
              <a:rPr lang="en-US" sz="2000" dirty="0" err="1" smtClean="0">
                <a:latin typeface="+mn-lt"/>
              </a:rPr>
              <a:t>indien</a:t>
            </a:r>
            <a:r>
              <a:rPr lang="en-US" sz="2000" dirty="0" smtClean="0">
                <a:latin typeface="+mn-lt"/>
              </a:rPr>
              <a:t> ok: </a:t>
            </a:r>
            <a:r>
              <a:rPr lang="en-US" sz="2000" dirty="0" err="1" smtClean="0">
                <a:latin typeface="+mn-lt"/>
              </a:rPr>
              <a:t>handtekening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+ </a:t>
            </a:r>
            <a:r>
              <a:rPr lang="en-US" sz="2000" dirty="0" err="1">
                <a:latin typeface="+mn-lt"/>
              </a:rPr>
              <a:t>stempel</a:t>
            </a:r>
            <a:r>
              <a:rPr lang="en-US" sz="2000" dirty="0">
                <a:latin typeface="+mn-lt"/>
              </a:rPr>
              <a:t> &gt;&gt; </a:t>
            </a:r>
            <a:r>
              <a:rPr lang="en-US" sz="2000" dirty="0" err="1" smtClean="0">
                <a:latin typeface="+mn-lt"/>
              </a:rPr>
              <a:t>stagiair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laadt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getekend</a:t>
            </a:r>
            <a:r>
              <a:rPr lang="en-US" sz="2000" dirty="0" smtClean="0">
                <a:latin typeface="+mn-lt"/>
              </a:rPr>
              <a:t> TA op in </a:t>
            </a:r>
            <a:r>
              <a:rPr lang="en-US" sz="2000" dirty="0" err="1" smtClean="0">
                <a:latin typeface="+mn-lt"/>
              </a:rPr>
              <a:t>systeem</a:t>
            </a:r>
            <a:endParaRPr lang="en-US" sz="2000" dirty="0">
              <a:latin typeface="+mn-lt"/>
            </a:endParaRPr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Def</a:t>
            </a:r>
            <a:r>
              <a:rPr lang="en-US" sz="2000" dirty="0">
                <a:latin typeface="+mn-lt"/>
              </a:rPr>
              <a:t>. </a:t>
            </a:r>
            <a:r>
              <a:rPr lang="en-US" sz="2000" dirty="0" err="1">
                <a:latin typeface="+mn-lt"/>
              </a:rPr>
              <a:t>goedkeuring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beursaanvraag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door RECONFIRM </a:t>
            </a:r>
            <a:r>
              <a:rPr lang="en-US" sz="2000" dirty="0" err="1" smtClean="0">
                <a:latin typeface="+mn-lt"/>
              </a:rPr>
              <a:t>indien</a:t>
            </a:r>
            <a:r>
              <a:rPr lang="en-US" sz="2000" dirty="0" smtClean="0">
                <a:latin typeface="+mn-lt"/>
              </a:rPr>
              <a:t> je </a:t>
            </a:r>
            <a:r>
              <a:rPr lang="en-US" sz="2000" dirty="0">
                <a:latin typeface="+mn-lt"/>
              </a:rPr>
              <a:t>in </a:t>
            </a:r>
            <a:r>
              <a:rPr lang="en-US" sz="2000" dirty="0" err="1">
                <a:latin typeface="+mn-lt"/>
              </a:rPr>
              <a:t>aanmerking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komt</a:t>
            </a:r>
            <a:r>
              <a:rPr lang="en-US" sz="2000" dirty="0" smtClean="0">
                <a:latin typeface="+mn-lt"/>
              </a:rPr>
              <a:t> en </a:t>
            </a:r>
            <a:r>
              <a:rPr lang="en-US" sz="2000" dirty="0" err="1" smtClean="0">
                <a:latin typeface="+mn-lt"/>
              </a:rPr>
              <a:t>voor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zover</a:t>
            </a:r>
            <a:r>
              <a:rPr lang="en-US" sz="2000" dirty="0" smtClean="0">
                <a:latin typeface="+mn-lt"/>
              </a:rPr>
              <a:t> nog </a:t>
            </a:r>
            <a:r>
              <a:rPr lang="en-US" sz="2000" dirty="0" err="1" smtClean="0">
                <a:latin typeface="+mn-lt"/>
              </a:rPr>
              <a:t>beurzen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beschikbaar</a:t>
            </a:r>
            <a:endParaRPr lang="en-US" sz="2000" dirty="0">
              <a:latin typeface="+mn-lt"/>
            </a:endParaRPr>
          </a:p>
          <a:p>
            <a:pPr marL="0" lvl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B050"/>
                </a:solidFill>
                <a:latin typeface="+mn-lt"/>
              </a:rPr>
              <a:t/>
            </a:r>
            <a:br>
              <a:rPr lang="en-US" sz="2000" dirty="0">
                <a:solidFill>
                  <a:srgbClr val="00B050"/>
                </a:solidFill>
                <a:latin typeface="+mn-lt"/>
              </a:rPr>
            </a:br>
            <a:endParaRPr lang="en-US" sz="200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803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785813"/>
            <a:ext cx="8129588" cy="66357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en-GB" sz="2800" dirty="0" err="1">
                <a:solidFill>
                  <a:schemeClr val="tx1"/>
                </a:solidFill>
                <a:cs typeface="Arial" pitchFamily="34" charset="0"/>
              </a:rPr>
              <a:t>Aanvraagprocedure</a:t>
            </a:r>
            <a:r>
              <a:rPr lang="en-GB" sz="28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GB" sz="2800" dirty="0" smtClean="0">
                <a:solidFill>
                  <a:schemeClr val="tx1"/>
                </a:solidFill>
                <a:cs typeface="Arial" pitchFamily="34" charset="0"/>
              </a:rPr>
              <a:t>(3)</a:t>
            </a:r>
            <a:endParaRPr lang="en-GB" sz="2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1556792"/>
            <a:ext cx="804723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N</a:t>
            </a:r>
            <a:r>
              <a:rPr lang="en-US" sz="2000" dirty="0" smtClean="0">
                <a:latin typeface="+mn-lt"/>
              </a:rPr>
              <a:t>a </a:t>
            </a:r>
            <a:r>
              <a:rPr lang="en-US" sz="2000" dirty="0" err="1" smtClean="0">
                <a:latin typeface="+mn-lt"/>
              </a:rPr>
              <a:t>toekenning</a:t>
            </a:r>
            <a:r>
              <a:rPr lang="en-US" sz="2000" dirty="0" smtClean="0">
                <a:latin typeface="+mn-lt"/>
              </a:rPr>
              <a:t>: ‘grant agreement’ </a:t>
            </a:r>
            <a:r>
              <a:rPr lang="en-US" sz="2000" dirty="0" err="1">
                <a:latin typeface="+mn-lt"/>
              </a:rPr>
              <a:t>printen</a:t>
            </a:r>
            <a:r>
              <a:rPr lang="en-US" sz="2000" dirty="0">
                <a:latin typeface="+mn-lt"/>
              </a:rPr>
              <a:t> (2x) + </a:t>
            </a:r>
            <a:r>
              <a:rPr lang="en-US" sz="2000" dirty="0" err="1" smtClean="0">
                <a:latin typeface="+mn-lt"/>
              </a:rPr>
              <a:t>handtekening</a:t>
            </a:r>
            <a:endParaRPr lang="en-US" sz="2000" dirty="0" smtClean="0">
              <a:latin typeface="+mn-lt"/>
            </a:endParaRPr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P</a:t>
            </a:r>
            <a:r>
              <a:rPr lang="en-US" sz="2000" dirty="0" smtClean="0">
                <a:latin typeface="+mn-lt"/>
              </a:rPr>
              <a:t>er </a:t>
            </a:r>
            <a:r>
              <a:rPr lang="en-US" sz="2000" dirty="0">
                <a:latin typeface="+mn-lt"/>
              </a:rPr>
              <a:t>post </a:t>
            </a:r>
            <a:r>
              <a:rPr lang="en-US" sz="2000" dirty="0" err="1">
                <a:latin typeface="+mn-lt"/>
              </a:rPr>
              <a:t>naar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Flanders Knowledge Area (2 </a:t>
            </a:r>
            <a:r>
              <a:rPr lang="en-US" sz="2000" dirty="0" err="1" smtClean="0">
                <a:latin typeface="+mn-lt"/>
              </a:rPr>
              <a:t>originele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stukken</a:t>
            </a:r>
            <a:r>
              <a:rPr lang="en-US" sz="2000" dirty="0" smtClean="0">
                <a:latin typeface="+mn-lt"/>
              </a:rPr>
              <a:t> !) </a:t>
            </a:r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FKA </a:t>
            </a:r>
            <a:r>
              <a:rPr lang="en-US" sz="2000" dirty="0" err="1">
                <a:latin typeface="+mn-lt"/>
              </a:rPr>
              <a:t>tekent</a:t>
            </a:r>
            <a:r>
              <a:rPr lang="en-US" sz="2000" dirty="0">
                <a:latin typeface="+mn-lt"/>
              </a:rPr>
              <a:t> + </a:t>
            </a:r>
            <a:r>
              <a:rPr lang="en-US" sz="2000" dirty="0" err="1">
                <a:latin typeface="+mn-lt"/>
              </a:rPr>
              <a:t>stuurt</a:t>
            </a:r>
            <a:r>
              <a:rPr lang="en-US" sz="2000" dirty="0">
                <a:latin typeface="+mn-lt"/>
              </a:rPr>
              <a:t> 1 </a:t>
            </a:r>
            <a:r>
              <a:rPr lang="en-US" sz="2000" dirty="0" err="1" smtClean="0">
                <a:latin typeface="+mn-lt"/>
              </a:rPr>
              <a:t>exemplaar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terug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naar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stagiair</a:t>
            </a:r>
            <a:r>
              <a:rPr lang="en-US" sz="2000" dirty="0" smtClean="0">
                <a:latin typeface="+mn-lt"/>
              </a:rPr>
              <a:t> </a:t>
            </a:r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FKA </a:t>
            </a:r>
            <a:r>
              <a:rPr lang="en-US" sz="2000" dirty="0" err="1" smtClean="0">
                <a:latin typeface="+mn-lt"/>
              </a:rPr>
              <a:t>betaalt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1e </a:t>
            </a:r>
            <a:r>
              <a:rPr lang="en-US" sz="2000" dirty="0" err="1">
                <a:latin typeface="+mn-lt"/>
              </a:rPr>
              <a:t>schijf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uit</a:t>
            </a:r>
            <a:r>
              <a:rPr lang="en-US" sz="2000" dirty="0">
                <a:latin typeface="+mn-lt"/>
              </a:rPr>
              <a:t> </a:t>
            </a:r>
            <a:endParaRPr lang="en-US" b="1" dirty="0">
              <a:solidFill>
                <a:srgbClr val="7030A0"/>
              </a:solidFill>
              <a:latin typeface="+mn-lt"/>
            </a:endParaRPr>
          </a:p>
          <a:p>
            <a:pPr marL="0" lvl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400" b="1" dirty="0" smtClean="0">
                <a:latin typeface="+mn-lt"/>
              </a:rPr>
              <a:t>Procedure </a:t>
            </a:r>
            <a:r>
              <a:rPr lang="en-US" sz="2400" b="1" dirty="0" err="1" smtClean="0">
                <a:latin typeface="+mn-lt"/>
              </a:rPr>
              <a:t>wijst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zichzelf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uit</a:t>
            </a:r>
            <a:r>
              <a:rPr lang="en-US" sz="2400" b="1" dirty="0" smtClean="0">
                <a:latin typeface="+mn-lt"/>
              </a:rPr>
              <a:t> </a:t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err="1" smtClean="0">
                <a:latin typeface="+mn-lt"/>
              </a:rPr>
              <a:t>eens</a:t>
            </a:r>
            <a:r>
              <a:rPr lang="en-US" sz="2400" b="1" dirty="0" smtClean="0">
                <a:latin typeface="+mn-lt"/>
              </a:rPr>
              <a:t> in de ‘flow’ =&gt; </a:t>
            </a:r>
            <a:r>
              <a:rPr lang="en-US" sz="2400" b="1" dirty="0" err="1" smtClean="0">
                <a:latin typeface="+mn-lt"/>
              </a:rPr>
              <a:t>stap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voor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stap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systeem</a:t>
            </a:r>
            <a:r>
              <a:rPr lang="en-US" sz="2400" b="1" dirty="0" smtClean="0">
                <a:latin typeface="+mn-lt"/>
              </a:rPr>
              <a:t/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err="1" smtClean="0">
                <a:latin typeface="+mn-lt"/>
              </a:rPr>
              <a:t>elke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volgende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stap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wordt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aangegeven</a:t>
            </a:r>
            <a:endParaRPr lang="en-US" sz="2400" b="1" dirty="0" smtClean="0">
              <a:latin typeface="+mn-lt"/>
            </a:endParaRPr>
          </a:p>
          <a:p>
            <a:pPr marL="0" lvl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err="1" smtClean="0">
                <a:solidFill>
                  <a:srgbClr val="0099CC"/>
                </a:solidFill>
                <a:cs typeface="Arial" pitchFamily="34" charset="0"/>
              </a:rPr>
              <a:t>Eerst</a:t>
            </a:r>
            <a:r>
              <a:rPr lang="en-US" sz="2400" b="1" dirty="0" smtClean="0">
                <a:solidFill>
                  <a:srgbClr val="0099CC"/>
                </a:solidFill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99CC"/>
                </a:solidFill>
                <a:cs typeface="Arial" pitchFamily="34" charset="0"/>
              </a:rPr>
              <a:t>komt</a:t>
            </a:r>
            <a:r>
              <a:rPr lang="en-US" sz="2400" b="1" dirty="0">
                <a:solidFill>
                  <a:srgbClr val="0099CC"/>
                </a:solidFill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99CC"/>
                </a:solidFill>
                <a:cs typeface="Arial" pitchFamily="34" charset="0"/>
              </a:rPr>
              <a:t>eerst</a:t>
            </a:r>
            <a:r>
              <a:rPr lang="en-US" sz="2400" b="1" dirty="0">
                <a:solidFill>
                  <a:srgbClr val="0099CC"/>
                </a:solidFill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99CC"/>
                </a:solidFill>
                <a:cs typeface="Arial" pitchFamily="34" charset="0"/>
              </a:rPr>
              <a:t>maalt</a:t>
            </a:r>
            <a:r>
              <a:rPr lang="en-US" sz="2400" b="1" dirty="0">
                <a:solidFill>
                  <a:srgbClr val="0099CC"/>
                </a:solidFill>
                <a:cs typeface="Arial" pitchFamily="34" charset="0"/>
              </a:rPr>
              <a:t>, tot </a:t>
            </a:r>
            <a:r>
              <a:rPr lang="en-US" sz="2400" b="1" dirty="0" err="1" smtClean="0">
                <a:solidFill>
                  <a:srgbClr val="0099CC"/>
                </a:solidFill>
                <a:cs typeface="Arial" pitchFamily="34" charset="0"/>
              </a:rPr>
              <a:t>alle</a:t>
            </a:r>
            <a:r>
              <a:rPr lang="en-US" sz="2400" b="1" dirty="0" smtClean="0">
                <a:solidFill>
                  <a:srgbClr val="0099CC"/>
                </a:solidFill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99CC"/>
                </a:solidFill>
                <a:cs typeface="Arial" pitchFamily="34" charset="0"/>
              </a:rPr>
              <a:t>beurzen</a:t>
            </a:r>
            <a:r>
              <a:rPr lang="en-US" sz="2400" b="1" dirty="0">
                <a:solidFill>
                  <a:srgbClr val="0099CC"/>
                </a:solidFill>
                <a:cs typeface="Arial" pitchFamily="34" charset="0"/>
              </a:rPr>
              <a:t> op </a:t>
            </a:r>
            <a:r>
              <a:rPr lang="en-US" sz="2400" b="1" dirty="0" err="1" smtClean="0">
                <a:solidFill>
                  <a:srgbClr val="0099CC"/>
                </a:solidFill>
                <a:cs typeface="Arial" pitchFamily="34" charset="0"/>
              </a:rPr>
              <a:t>zijn</a:t>
            </a:r>
            <a:r>
              <a:rPr lang="en-US" sz="2400" b="1" dirty="0" smtClean="0">
                <a:solidFill>
                  <a:srgbClr val="0099CC"/>
                </a:solidFill>
                <a:cs typeface="Arial" pitchFamily="34" charset="0"/>
              </a:rPr>
              <a:t>! </a:t>
            </a:r>
            <a:endParaRPr lang="en-US" sz="2400" b="1" dirty="0">
              <a:solidFill>
                <a:srgbClr val="0099CC"/>
              </a:solidFill>
              <a:cs typeface="Arial" pitchFamily="34" charset="0"/>
            </a:endParaRPr>
          </a:p>
          <a:p>
            <a:pPr marL="0" lvl="1">
              <a:spcBef>
                <a:spcPts val="1200"/>
              </a:spcBef>
              <a:spcAft>
                <a:spcPts val="600"/>
              </a:spcAft>
              <a:defRPr/>
            </a:pP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2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785813"/>
            <a:ext cx="8147050" cy="66357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E+ </a:t>
            </a:r>
            <a:r>
              <a:rPr lang="en-GB" sz="2800" dirty="0" err="1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Stagebeurzen</a:t>
            </a: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 </a:t>
            </a:r>
            <a:r>
              <a:rPr lang="en-GB" sz="2800" dirty="0" err="1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algemeen</a:t>
            </a:r>
            <a:endParaRPr lang="en-GB" sz="2800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2816"/>
            <a:ext cx="8118475" cy="4350172"/>
          </a:xfrm>
        </p:spPr>
        <p:txBody>
          <a:bodyPr/>
          <a:lstStyle/>
          <a:p>
            <a:pPr marL="342900" lvl="1" indent="-342900"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nl-BE" sz="2800" dirty="0" smtClean="0"/>
              <a:t>	</a:t>
            </a:r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nl-BE" sz="2800" dirty="0" smtClean="0"/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nl-BE" sz="2800" dirty="0" smtClean="0"/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2800" dirty="0"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1628800"/>
            <a:ext cx="8135937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defRPr/>
            </a:pPr>
            <a:endParaRPr lang="en-US" sz="2400" dirty="0">
              <a:cs typeface="Arial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cs typeface="Arial" pitchFamily="34" charset="0"/>
              </a:rPr>
              <a:t>Beurs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voor</a:t>
            </a:r>
            <a:r>
              <a:rPr lang="en-US" sz="2400" dirty="0" smtClean="0">
                <a:cs typeface="Arial" pitchFamily="34" charset="0"/>
              </a:rPr>
              <a:t> stage </a:t>
            </a:r>
            <a:r>
              <a:rPr lang="en-US" sz="2400" b="1" dirty="0">
                <a:cs typeface="Arial" pitchFamily="34" charset="0"/>
              </a:rPr>
              <a:t>NA de </a:t>
            </a:r>
            <a:r>
              <a:rPr lang="en-US" sz="2400" b="1" dirty="0" err="1" smtClean="0">
                <a:cs typeface="Arial" pitchFamily="34" charset="0"/>
              </a:rPr>
              <a:t>studie</a:t>
            </a:r>
            <a:r>
              <a:rPr lang="en-US" sz="2400" b="1" dirty="0" smtClean="0">
                <a:cs typeface="Arial" pitchFamily="34" charset="0"/>
              </a:rPr>
              <a:t> 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Þ"/>
              <a:defRPr/>
            </a:pPr>
            <a:r>
              <a:rPr lang="en-US" sz="2400" dirty="0" smtClean="0">
                <a:cs typeface="Arial" pitchFamily="34" charset="0"/>
              </a:rPr>
              <a:t>steeds </a:t>
            </a:r>
            <a:r>
              <a:rPr lang="en-US" sz="2400" dirty="0">
                <a:cs typeface="Arial" pitchFamily="34" charset="0"/>
              </a:rPr>
              <a:t>via </a:t>
            </a:r>
            <a:r>
              <a:rPr lang="en-US" sz="2400" dirty="0" smtClean="0">
                <a:solidFill>
                  <a:srgbClr val="0070C0"/>
                </a:solidFill>
                <a:cs typeface="Arial" pitchFamily="34" charset="0"/>
                <a:hlinkClick r:id="rId3"/>
              </a:rPr>
              <a:t>www.Reconfirm.eu/nl</a:t>
            </a:r>
            <a:endParaRPr lang="en-US" sz="2400" dirty="0">
              <a:solidFill>
                <a:srgbClr val="0070C0"/>
              </a:solidFill>
              <a:cs typeface="Arial" pitchFamily="34" charset="0"/>
            </a:endParaRPr>
          </a:p>
          <a:p>
            <a:pPr lvl="1">
              <a:spcAft>
                <a:spcPts val="600"/>
              </a:spcAft>
              <a:defRPr/>
            </a:pPr>
            <a:r>
              <a:rPr lang="en-US" sz="2400" dirty="0">
                <a:cs typeface="Arial" pitchFamily="34" charset="0"/>
              </a:rPr>
              <a:t>	</a:t>
            </a:r>
            <a:endParaRPr lang="en-US" sz="2400" dirty="0" smtClean="0">
              <a:cs typeface="Arial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cs typeface="Arial" pitchFamily="34" charset="0"/>
              </a:rPr>
              <a:t>Beurs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voor</a:t>
            </a:r>
            <a:r>
              <a:rPr lang="en-US" sz="2400" dirty="0" smtClean="0">
                <a:cs typeface="Arial" pitchFamily="34" charset="0"/>
              </a:rPr>
              <a:t> stage </a:t>
            </a:r>
            <a:r>
              <a:rPr lang="en-US" sz="2400" b="1" dirty="0" smtClean="0">
                <a:cs typeface="Arial" pitchFamily="34" charset="0"/>
              </a:rPr>
              <a:t>TIJDENS de </a:t>
            </a:r>
            <a:r>
              <a:rPr lang="en-US" sz="2400" b="1" dirty="0" err="1">
                <a:cs typeface="Arial" pitchFamily="34" charset="0"/>
              </a:rPr>
              <a:t>studie</a:t>
            </a:r>
            <a:r>
              <a:rPr lang="en-US" sz="2400" dirty="0">
                <a:cs typeface="Arial" pitchFamily="34" charset="0"/>
              </a:rPr>
              <a:t>: </a:t>
            </a:r>
            <a:endParaRPr lang="en-US" sz="2400" dirty="0" smtClean="0">
              <a:cs typeface="Arial" pitchFamily="34" charset="0"/>
            </a:endParaRP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Þ"/>
              <a:defRPr/>
            </a:pPr>
            <a:r>
              <a:rPr lang="en-US" sz="2400" dirty="0" smtClean="0">
                <a:cs typeface="Arial" pitchFamily="34" charset="0"/>
              </a:rPr>
              <a:t> steeds </a:t>
            </a:r>
            <a:r>
              <a:rPr lang="en-US" sz="2400" dirty="0">
                <a:cs typeface="Arial" pitchFamily="34" charset="0"/>
              </a:rPr>
              <a:t>via </a:t>
            </a:r>
            <a:r>
              <a:rPr lang="en-US" sz="2400" dirty="0" err="1">
                <a:cs typeface="Arial" pitchFamily="34" charset="0"/>
              </a:rPr>
              <a:t>eigen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instelling</a:t>
            </a:r>
            <a:endParaRPr lang="en-US" sz="2400" dirty="0" smtClean="0">
              <a:cs typeface="Arial" pitchFamily="34" charset="0"/>
            </a:endParaRP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Þ"/>
              <a:defRPr/>
            </a:pPr>
            <a:endParaRPr lang="en-US" sz="2400" dirty="0">
              <a:cs typeface="Arial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cs typeface="Arial" pitchFamily="34" charset="0"/>
              </a:rPr>
              <a:t>VUB </a:t>
            </a:r>
            <a:r>
              <a:rPr lang="en-US" sz="2400" dirty="0" err="1" smtClean="0">
                <a:cs typeface="Arial" pitchFamily="34" charset="0"/>
              </a:rPr>
              <a:t>studenten</a:t>
            </a:r>
            <a:r>
              <a:rPr lang="en-US" sz="2400" dirty="0" smtClean="0">
                <a:cs typeface="Arial" pitchFamily="34" charset="0"/>
              </a:rPr>
              <a:t> steeds via </a:t>
            </a:r>
            <a:r>
              <a:rPr lang="en-US" sz="2400" dirty="0" err="1">
                <a:cs typeface="Arial" pitchFamily="34" charset="0"/>
              </a:rPr>
              <a:t>eigen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instelling</a:t>
            </a:r>
            <a:endParaRPr lang="en-US" sz="2400" dirty="0">
              <a:cs typeface="Arial" pitchFamily="34" charset="0"/>
            </a:endParaRPr>
          </a:p>
        </p:txBody>
      </p:sp>
      <p:pic>
        <p:nvPicPr>
          <p:cNvPr id="5" name="Afbeelding 4" descr="C:\Users\pburssen\AppData\Local\Microsoft\Windows\INetCache\Content.Outlook\Z0EOMKW0\201407-reconfirm-logo-CMYK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16832"/>
            <a:ext cx="2184400" cy="785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3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785813"/>
            <a:ext cx="8147050" cy="66357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en-GB" sz="2800" dirty="0" smtClean="0">
                <a:solidFill>
                  <a:schemeClr val="tx1"/>
                </a:solidFill>
                <a:cs typeface="Arial" pitchFamily="34" charset="0"/>
              </a:rPr>
              <a:t>Talen</a:t>
            </a:r>
            <a:endParaRPr lang="en-GB" sz="2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800"/>
            <a:ext cx="8118475" cy="4824536"/>
          </a:xfrm>
        </p:spPr>
        <p:txBody>
          <a:bodyPr anchor="ctr"/>
          <a:lstStyle/>
          <a:p>
            <a:r>
              <a:rPr lang="nl-BE" sz="2400" dirty="0" smtClean="0">
                <a:cs typeface="Arial" panose="020B0604020202020204" pitchFamily="34" charset="0"/>
              </a:rPr>
              <a:t>Niveau talenkennis: overeen te komen met stageplaats</a:t>
            </a:r>
          </a:p>
          <a:p>
            <a:r>
              <a:rPr lang="nl-BE" sz="2400" dirty="0" smtClean="0">
                <a:cs typeface="Arial" panose="020B0604020202020204" pitchFamily="34" charset="0"/>
              </a:rPr>
              <a:t>Online taaltest VERPLICHT voor vertrek:</a:t>
            </a:r>
          </a:p>
          <a:p>
            <a:pPr marL="0" indent="0">
              <a:buNone/>
            </a:pPr>
            <a:r>
              <a:rPr lang="nl-BE" sz="2400" dirty="0">
                <a:cs typeface="Arial" panose="020B0604020202020204" pitchFamily="34" charset="0"/>
              </a:rPr>
              <a:t>	</a:t>
            </a:r>
            <a:r>
              <a:rPr lang="nl-BE" sz="2400" dirty="0" smtClean="0">
                <a:cs typeface="Arial" panose="020B0604020202020204" pitchFamily="34" charset="0"/>
              </a:rPr>
              <a:t>- indien </a:t>
            </a:r>
            <a:r>
              <a:rPr lang="nl-BE" sz="2400" dirty="0">
                <a:cs typeface="Arial" panose="020B0604020202020204" pitchFamily="34" charset="0"/>
              </a:rPr>
              <a:t>Engels, Frans, Spaans, Italiaans, Duits, </a:t>
            </a:r>
            <a:r>
              <a:rPr lang="nl-BE" sz="2400" dirty="0" smtClean="0">
                <a:cs typeface="Arial" panose="020B0604020202020204" pitchFamily="34" charset="0"/>
              </a:rPr>
              <a:t>Nederlands als 	voertaal </a:t>
            </a:r>
            <a:r>
              <a:rPr lang="nl-BE" sz="2400" dirty="0">
                <a:cs typeface="Arial" panose="020B0604020202020204" pitchFamily="34" charset="0"/>
              </a:rPr>
              <a:t>op </a:t>
            </a:r>
            <a:r>
              <a:rPr lang="nl-BE" sz="2400" dirty="0" smtClean="0">
                <a:cs typeface="Arial" panose="020B0604020202020204" pitchFamily="34" charset="0"/>
              </a:rPr>
              <a:t>werkvloer</a:t>
            </a:r>
          </a:p>
          <a:p>
            <a:pPr marL="0" indent="0">
              <a:buNone/>
            </a:pPr>
            <a:r>
              <a:rPr lang="nl-BE" sz="2400" dirty="0" smtClean="0">
                <a:cs typeface="Arial" panose="020B0604020202020204" pitchFamily="34" charset="0"/>
              </a:rPr>
              <a:t>	- 2 testmomenten nl. voor en na de stage (ong. 1 u)</a:t>
            </a:r>
          </a:p>
          <a:p>
            <a:r>
              <a:rPr lang="nl-BE" sz="2400" dirty="0" smtClean="0">
                <a:cs typeface="Arial" panose="020B0604020202020204" pitchFamily="34" charset="0"/>
              </a:rPr>
              <a:t>Indien niet geslaagd: vertrek wel mogelijk maar verplicht online taalcursus volgen</a:t>
            </a:r>
          </a:p>
          <a:p>
            <a:r>
              <a:rPr lang="nl-BE" sz="2400" dirty="0" smtClean="0">
                <a:cs typeface="Arial" panose="020B0604020202020204" pitchFamily="34" charset="0"/>
              </a:rPr>
              <a:t>Cursus moet afgerond zijn voor het einde van de stage</a:t>
            </a:r>
          </a:p>
          <a:p>
            <a:r>
              <a:rPr lang="nl-BE" sz="2400" dirty="0" smtClean="0">
                <a:cs typeface="Arial" panose="020B0604020202020204" pitchFamily="34" charset="0"/>
              </a:rPr>
              <a:t>2</a:t>
            </a:r>
            <a:r>
              <a:rPr lang="nl-BE" sz="2400" baseline="30000" dirty="0" smtClean="0">
                <a:cs typeface="Arial" panose="020B0604020202020204" pitchFamily="34" charset="0"/>
              </a:rPr>
              <a:t>e</a:t>
            </a:r>
            <a:r>
              <a:rPr lang="nl-BE" sz="2400" dirty="0" smtClean="0">
                <a:cs typeface="Arial" panose="020B0604020202020204" pitchFamily="34" charset="0"/>
              </a:rPr>
              <a:t> taaltest na de stage = voorwaarde voor 2</a:t>
            </a:r>
            <a:r>
              <a:rPr lang="nl-BE" sz="2400" baseline="30000" dirty="0" smtClean="0">
                <a:cs typeface="Arial" panose="020B0604020202020204" pitchFamily="34" charset="0"/>
              </a:rPr>
              <a:t>e</a:t>
            </a:r>
            <a:r>
              <a:rPr lang="nl-BE" sz="2400" dirty="0" smtClean="0">
                <a:cs typeface="Arial" panose="020B0604020202020204" pitchFamily="34" charset="0"/>
              </a:rPr>
              <a:t> storting beurs (30%)</a:t>
            </a:r>
          </a:p>
          <a:p>
            <a:pPr marL="0" indent="0">
              <a:buNone/>
            </a:pPr>
            <a:r>
              <a:rPr lang="nl-BE" sz="2400" dirty="0" smtClean="0">
                <a:cs typeface="Arial" panose="020B0604020202020204" pitchFamily="34" charset="0"/>
              </a:rPr>
              <a:t>Vrijstelling </a:t>
            </a:r>
            <a:r>
              <a:rPr lang="nl-BE" sz="2400" dirty="0">
                <a:cs typeface="Arial" panose="020B0604020202020204" pitchFamily="34" charset="0"/>
              </a:rPr>
              <a:t>indien werktaal = moedertaal</a:t>
            </a:r>
          </a:p>
          <a:p>
            <a:pPr marL="0" indent="0">
              <a:buNone/>
            </a:pPr>
            <a:endParaRPr lang="nl-BE" sz="2400" dirty="0" smtClean="0"/>
          </a:p>
        </p:txBody>
      </p:sp>
    </p:spTree>
    <p:extLst>
      <p:ext uri="{BB962C8B-B14F-4D97-AF65-F5344CB8AC3E}">
        <p14:creationId xmlns:p14="http://schemas.microsoft.com/office/powerpoint/2010/main" val="11130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8964" y="764704"/>
            <a:ext cx="8147050" cy="66357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nl-BE" sz="2800" dirty="0" smtClean="0"/>
              <a:t>Administratie na de stage</a:t>
            </a:r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2816"/>
            <a:ext cx="8118475" cy="4350172"/>
          </a:xfrm>
        </p:spPr>
        <p:txBody>
          <a:bodyPr anchor="ctr"/>
          <a:lstStyle/>
          <a:p>
            <a:pPr marL="0" indent="0">
              <a:buNone/>
            </a:pPr>
            <a:r>
              <a:rPr lang="nl-BE" sz="2800" dirty="0" smtClean="0">
                <a:cs typeface="Arial" panose="020B0604020202020204" pitchFamily="34" charset="0"/>
              </a:rPr>
              <a:t>Ook stap voor stap via online systeem: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800" dirty="0" smtClean="0">
                <a:cs typeface="Arial" panose="020B0604020202020204" pitchFamily="34" charset="0"/>
              </a:rPr>
              <a:t>Stagerapport invullen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800" dirty="0" smtClean="0">
                <a:cs typeface="Arial" panose="020B0604020202020204" pitchFamily="34" charset="0"/>
              </a:rPr>
              <a:t>Evt. onkostenbewijzen indienen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800" dirty="0" smtClean="0">
                <a:cs typeface="Arial" panose="020B0604020202020204" pitchFamily="34" charset="0"/>
              </a:rPr>
              <a:t>Uitbetaling resterende 30% (na taaltest)</a:t>
            </a:r>
          </a:p>
          <a:p>
            <a:pPr marL="57150" indent="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nl-BE" sz="2800" dirty="0" smtClean="0">
                <a:cs typeface="Arial" panose="020B0604020202020204" pitchFamily="34" charset="0"/>
              </a:rPr>
              <a:t>  Stageattest</a:t>
            </a:r>
            <a:endParaRPr lang="nl-BE" sz="2800" dirty="0">
              <a:cs typeface="Arial" panose="020B0604020202020204" pitchFamily="34" charset="0"/>
            </a:endParaRPr>
          </a:p>
          <a:p>
            <a:pPr marL="57150" indent="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57150" indent="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41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785813"/>
            <a:ext cx="8147050" cy="66357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en-GB" sz="2800" dirty="0" smtClean="0">
                <a:solidFill>
                  <a:schemeClr val="tx1"/>
                </a:solidFill>
                <a:cs typeface="Arial" pitchFamily="34" charset="0"/>
              </a:rPr>
              <a:t>Hoe </a:t>
            </a:r>
            <a:r>
              <a:rPr lang="en-GB" sz="2800" dirty="0" err="1" smtClean="0">
                <a:solidFill>
                  <a:schemeClr val="tx1"/>
                </a:solidFill>
                <a:cs typeface="Arial" pitchFamily="34" charset="0"/>
              </a:rPr>
              <a:t>vind</a:t>
            </a:r>
            <a:r>
              <a:rPr lang="en-GB" sz="2800" dirty="0" smtClean="0">
                <a:solidFill>
                  <a:schemeClr val="tx1"/>
                </a:solidFill>
                <a:cs typeface="Arial" pitchFamily="34" charset="0"/>
              </a:rPr>
              <a:t> je </a:t>
            </a:r>
            <a:r>
              <a:rPr lang="en-GB" sz="2800" dirty="0" err="1" smtClean="0">
                <a:solidFill>
                  <a:schemeClr val="tx1"/>
                </a:solidFill>
                <a:cs typeface="Arial" pitchFamily="34" charset="0"/>
              </a:rPr>
              <a:t>een</a:t>
            </a:r>
            <a:r>
              <a:rPr lang="en-GB" sz="28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cs typeface="Arial" pitchFamily="34" charset="0"/>
              </a:rPr>
              <a:t>buitenlandse</a:t>
            </a:r>
            <a:r>
              <a:rPr lang="en-GB" sz="2800" dirty="0" smtClean="0">
                <a:solidFill>
                  <a:schemeClr val="tx1"/>
                </a:solidFill>
                <a:cs typeface="Arial" pitchFamily="34" charset="0"/>
              </a:rPr>
              <a:t> stage?</a:t>
            </a:r>
            <a:endParaRPr lang="en-GB" sz="2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461405" cy="4350172"/>
          </a:xfrm>
        </p:spPr>
        <p:txBody>
          <a:bodyPr/>
          <a:lstStyle/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cs typeface="Arial" panose="020B0604020202020204" pitchFamily="34" charset="0"/>
              </a:rPr>
              <a:t>Internet ! </a:t>
            </a:r>
            <a:endParaRPr lang="en-US" sz="800" dirty="0" smtClean="0"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cs typeface="Arial" panose="020B0604020202020204" pitchFamily="34" charset="0"/>
              </a:rPr>
              <a:t>Via databases / </a:t>
            </a:r>
            <a:r>
              <a:rPr lang="en-US" sz="2400" dirty="0" err="1" smtClean="0">
                <a:cs typeface="Arial" panose="020B0604020202020204" pitchFamily="34" charset="0"/>
              </a:rPr>
              <a:t>jobportalen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o.a</a:t>
            </a:r>
            <a:r>
              <a:rPr lang="en-US" sz="2400" dirty="0" smtClean="0">
                <a:cs typeface="Arial" panose="020B0604020202020204" pitchFamily="34" charset="0"/>
              </a:rPr>
              <a:t>.</a:t>
            </a:r>
          </a:p>
          <a:p>
            <a:pPr lvl="3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dirty="0" smtClean="0">
                <a:solidFill>
                  <a:srgbClr val="0070C0"/>
                </a:solidFill>
                <a:cs typeface="Arial" panose="020B0604020202020204" pitchFamily="34" charset="0"/>
              </a:rPr>
              <a:t>www.Reconfirm.eu/nl</a:t>
            </a:r>
          </a:p>
          <a:p>
            <a:pPr lvl="3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dirty="0" smtClean="0">
                <a:solidFill>
                  <a:srgbClr val="0070C0"/>
                </a:solidFill>
                <a:cs typeface="Arial" panose="020B0604020202020204" pitchFamily="34" charset="0"/>
              </a:rPr>
              <a:t>www.joeplus.org  (</a:t>
            </a:r>
            <a:r>
              <a:rPr lang="en-US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Leonet</a:t>
            </a:r>
            <a:r>
              <a:rPr lang="en-US" dirty="0" smtClean="0">
                <a:solidFill>
                  <a:srgbClr val="0070C0"/>
                </a:solidFill>
                <a:cs typeface="Arial" panose="020B0604020202020204" pitchFamily="34" charset="0"/>
              </a:rPr>
              <a:t>) </a:t>
            </a:r>
          </a:p>
          <a:p>
            <a:pPr lvl="3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nl-BE" dirty="0" smtClean="0">
                <a:solidFill>
                  <a:srgbClr val="0070C0"/>
                </a:solidFill>
                <a:cs typeface="Arial" panose="020B0604020202020204" pitchFamily="34" charset="0"/>
              </a:rPr>
              <a:t>www.erasmusintern.org</a:t>
            </a:r>
            <a:endParaRPr lang="en-US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cs typeface="Arial" panose="020B0604020202020204" pitchFamily="34" charset="0"/>
              </a:rPr>
              <a:t>G</a:t>
            </a:r>
            <a:r>
              <a:rPr lang="en-US" sz="2400" dirty="0" err="1" smtClean="0">
                <a:cs typeface="Arial" panose="020B0604020202020204" pitchFamily="34" charset="0"/>
              </a:rPr>
              <a:t>ebruik</a:t>
            </a:r>
            <a:r>
              <a:rPr lang="en-US" sz="2400" dirty="0" smtClean="0">
                <a:cs typeface="Arial" panose="020B0604020202020204" pitchFamily="34" charset="0"/>
              </a:rPr>
              <a:t> je </a:t>
            </a:r>
            <a:r>
              <a:rPr lang="en-US" sz="2400" dirty="0" err="1" smtClean="0">
                <a:cs typeface="Arial" panose="020B0604020202020204" pitchFamily="34" charset="0"/>
              </a:rPr>
              <a:t>netwerk</a:t>
            </a:r>
            <a:r>
              <a:rPr lang="en-US" sz="2400" dirty="0">
                <a:cs typeface="Arial" panose="020B0604020202020204" pitchFamily="34" charset="0"/>
              </a:rPr>
              <a:t>!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cs typeface="Arial" panose="020B0604020202020204" pitchFamily="34" charset="0"/>
              </a:rPr>
              <a:t>Spontaan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solliciteren</a:t>
            </a:r>
            <a:r>
              <a:rPr lang="en-US" sz="2400" dirty="0" smtClean="0">
                <a:cs typeface="Arial" panose="020B0604020202020204" pitchFamily="34" charset="0"/>
              </a:rPr>
              <a:t>; </a:t>
            </a:r>
            <a:r>
              <a:rPr lang="en-US" sz="2400" dirty="0" err="1" smtClean="0">
                <a:cs typeface="Arial" panose="020B0604020202020204" pitchFamily="34" charset="0"/>
              </a:rPr>
              <a:t>wat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heb</a:t>
            </a:r>
            <a:r>
              <a:rPr lang="en-US" sz="2400" dirty="0" smtClean="0">
                <a:cs typeface="Arial" panose="020B0604020202020204" pitchFamily="34" charset="0"/>
              </a:rPr>
              <a:t> je </a:t>
            </a:r>
            <a:r>
              <a:rPr lang="en-US" sz="2400" dirty="0" err="1" smtClean="0">
                <a:cs typeface="Arial" panose="020B0604020202020204" pitchFamily="34" charset="0"/>
              </a:rPr>
              <a:t>te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bieden</a:t>
            </a:r>
            <a:r>
              <a:rPr lang="en-US" sz="2400" dirty="0" smtClean="0">
                <a:cs typeface="Arial" panose="020B0604020202020204" pitchFamily="34" charset="0"/>
              </a:rPr>
              <a:t> ? (win-win) </a:t>
            </a: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nl-BE" sz="2400" dirty="0">
                <a:cs typeface="Arial" panose="020B0604020202020204" pitchFamily="34" charset="0"/>
              </a:rPr>
              <a:t>	</a:t>
            </a:r>
            <a:r>
              <a:rPr lang="nl-BE" sz="2400" dirty="0" smtClean="0">
                <a:cs typeface="Arial" panose="020B0604020202020204" pitchFamily="34" charset="0"/>
              </a:rPr>
              <a:t>- cv / competenties!</a:t>
            </a: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nl-BE" sz="2400" dirty="0">
                <a:cs typeface="Arial" panose="020B0604020202020204" pitchFamily="34" charset="0"/>
              </a:rPr>
              <a:t>	</a:t>
            </a:r>
            <a:r>
              <a:rPr lang="nl-BE" sz="2400" dirty="0" smtClean="0">
                <a:cs typeface="Arial" panose="020B0604020202020204" pitchFamily="34" charset="0"/>
              </a:rPr>
              <a:t>- benadruk wat jij de stageplaats kan bieden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BE" sz="2400" dirty="0">
                <a:cs typeface="Arial" panose="020B0604020202020204" pitchFamily="34" charset="0"/>
              </a:rPr>
              <a:t>S</a:t>
            </a:r>
            <a:r>
              <a:rPr lang="nl-BE" sz="2400" dirty="0" smtClean="0">
                <a:cs typeface="Arial" panose="020B0604020202020204" pitchFamily="34" charset="0"/>
              </a:rPr>
              <a:t>tage </a:t>
            </a:r>
            <a:r>
              <a:rPr lang="nl-BE" sz="2400" dirty="0">
                <a:cs typeface="Arial" panose="020B0604020202020204" pitchFamily="34" charset="0"/>
              </a:rPr>
              <a:t>vorm </a:t>
            </a:r>
            <a:r>
              <a:rPr lang="nl-BE" sz="2400" dirty="0" smtClean="0">
                <a:cs typeface="Arial" panose="020B0604020202020204" pitchFamily="34" charset="0"/>
              </a:rPr>
              <a:t>geven</a:t>
            </a:r>
            <a:r>
              <a:rPr lang="nl-BE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nl-BE" sz="2400" dirty="0" smtClean="0">
                <a:cs typeface="Arial" pitchFamily="34" charset="0"/>
              </a:rPr>
              <a:t>meer tips op </a:t>
            </a:r>
            <a:r>
              <a:rPr lang="nl-BE" sz="2400" dirty="0" smtClean="0">
                <a:cs typeface="Arial" pitchFamily="34" charset="0"/>
                <a:hlinkClick r:id="rId3"/>
              </a:rPr>
              <a:t>www.reconfirm.eu/nl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95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785813"/>
            <a:ext cx="8147050" cy="66357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en-GB" sz="2800" dirty="0" smtClean="0">
                <a:solidFill>
                  <a:schemeClr val="tx1"/>
                </a:solidFill>
                <a:cs typeface="Arial" pitchFamily="34" charset="0"/>
              </a:rPr>
              <a:t>Tips </a:t>
            </a:r>
            <a:r>
              <a:rPr lang="en-GB" sz="2800" dirty="0" err="1" smtClean="0">
                <a:solidFill>
                  <a:schemeClr val="tx1"/>
                </a:solidFill>
                <a:cs typeface="Arial" pitchFamily="34" charset="0"/>
              </a:rPr>
              <a:t>voor</a:t>
            </a:r>
            <a:r>
              <a:rPr lang="en-GB" sz="28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cs typeface="Arial" pitchFamily="34" charset="0"/>
              </a:rPr>
              <a:t>een</a:t>
            </a:r>
            <a:r>
              <a:rPr lang="en-GB" sz="28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cs typeface="Arial" pitchFamily="34" charset="0"/>
              </a:rPr>
              <a:t>succesvolle</a:t>
            </a:r>
            <a:r>
              <a:rPr lang="en-GB" sz="2800" dirty="0" smtClean="0">
                <a:solidFill>
                  <a:schemeClr val="tx1"/>
                </a:solidFill>
                <a:cs typeface="Arial" pitchFamily="34" charset="0"/>
              </a:rPr>
              <a:t> stage</a:t>
            </a:r>
            <a:endParaRPr lang="en-GB" sz="2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92881" y="1556792"/>
            <a:ext cx="8771607" cy="4494188"/>
          </a:xfrm>
        </p:spPr>
        <p:txBody>
          <a:bodyPr/>
          <a:lstStyle/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cs typeface="Arial" pitchFamily="34" charset="0"/>
              </a:rPr>
              <a:t>Stage </a:t>
            </a:r>
            <a:r>
              <a:rPr lang="en-US" sz="2400" dirty="0" err="1" smtClean="0">
                <a:cs typeface="Arial" pitchFamily="34" charset="0"/>
              </a:rPr>
              <a:t>i.f.v</a:t>
            </a:r>
            <a:r>
              <a:rPr lang="en-US" sz="2400" dirty="0" smtClean="0">
                <a:cs typeface="Arial" pitchFamily="34" charset="0"/>
              </a:rPr>
              <a:t>. </a:t>
            </a:r>
            <a:r>
              <a:rPr lang="en-US" sz="2400" dirty="0" err="1" smtClean="0">
                <a:cs typeface="Arial" pitchFamily="34" charset="0"/>
              </a:rPr>
              <a:t>loopbaanambities</a:t>
            </a:r>
            <a:r>
              <a:rPr lang="en-US" sz="2400" dirty="0" smtClean="0">
                <a:cs typeface="Arial" pitchFamily="34" charset="0"/>
              </a:rPr>
              <a:t> / </a:t>
            </a:r>
            <a:r>
              <a:rPr lang="en-US" sz="2400" dirty="0" err="1" smtClean="0">
                <a:cs typeface="Arial" pitchFamily="34" charset="0"/>
              </a:rPr>
              <a:t>evt</a:t>
            </a:r>
            <a:r>
              <a:rPr lang="en-US" sz="2400" dirty="0" smtClean="0">
                <a:cs typeface="Arial" pitchFamily="34" charset="0"/>
              </a:rPr>
              <a:t>. </a:t>
            </a:r>
            <a:r>
              <a:rPr lang="en-US" sz="2400" dirty="0" err="1">
                <a:cs typeface="Arial" pitchFamily="34" charset="0"/>
              </a:rPr>
              <a:t>h</a:t>
            </a:r>
            <a:r>
              <a:rPr lang="en-US" sz="2400" dirty="0" err="1" smtClean="0">
                <a:cs typeface="Arial" pitchFamily="34" charset="0"/>
              </a:rPr>
              <a:t>eroriëntering</a:t>
            </a:r>
            <a:r>
              <a:rPr lang="en-US" sz="2400" dirty="0" smtClean="0">
                <a:cs typeface="Arial" pitchFamily="34" charset="0"/>
              </a:rPr>
              <a:t> 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cs typeface="Arial" pitchFamily="34" charset="0"/>
              </a:rPr>
              <a:t>Je </a:t>
            </a:r>
            <a:r>
              <a:rPr lang="en-US" sz="2400" dirty="0" err="1" smtClean="0">
                <a:cs typeface="Arial" pitchFamily="34" charset="0"/>
              </a:rPr>
              <a:t>competenties</a:t>
            </a:r>
            <a:r>
              <a:rPr lang="en-US" sz="2400" dirty="0" smtClean="0">
                <a:cs typeface="Arial" pitchFamily="34" charset="0"/>
              </a:rPr>
              <a:t> &amp; </a:t>
            </a:r>
            <a:r>
              <a:rPr lang="en-US" sz="2400" dirty="0" err="1" smtClean="0">
                <a:cs typeface="Arial" pitchFamily="34" charset="0"/>
              </a:rPr>
              <a:t>ontwikkelingsdoelen</a:t>
            </a:r>
            <a:r>
              <a:rPr lang="en-US" sz="2400" dirty="0" smtClean="0">
                <a:cs typeface="Arial" pitchFamily="34" charset="0"/>
              </a:rPr>
              <a:t> / </a:t>
            </a:r>
            <a:r>
              <a:rPr lang="en-US" sz="2400" dirty="0" err="1" smtClean="0">
                <a:cs typeface="Arial" pitchFamily="34" charset="0"/>
              </a:rPr>
              <a:t>talenkennis</a:t>
            </a:r>
            <a:endParaRPr lang="en-US" sz="2400" dirty="0" smtClean="0">
              <a:cs typeface="Arial" pitchFamily="34" charset="0"/>
            </a:endParaRP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rgbClr val="0099CC"/>
                </a:solidFill>
                <a:cs typeface="Arial" pitchFamily="34" charset="0"/>
              </a:rPr>
              <a:t>Belang</a:t>
            </a:r>
            <a:r>
              <a:rPr lang="en-US" sz="2400" dirty="0">
                <a:solidFill>
                  <a:srgbClr val="0099CC"/>
                </a:solidFill>
                <a:cs typeface="Arial" pitchFamily="34" charset="0"/>
              </a:rPr>
              <a:t> van </a:t>
            </a:r>
            <a:r>
              <a:rPr lang="en-US" sz="2400" dirty="0" err="1">
                <a:solidFill>
                  <a:srgbClr val="0099CC"/>
                </a:solidFill>
                <a:cs typeface="Arial" pitchFamily="34" charset="0"/>
              </a:rPr>
              <a:t>goede</a:t>
            </a:r>
            <a:r>
              <a:rPr lang="en-US" sz="2400" dirty="0">
                <a:solidFill>
                  <a:srgbClr val="0099CC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99CC"/>
                </a:solidFill>
                <a:cs typeface="Arial" pitchFamily="34" charset="0"/>
              </a:rPr>
              <a:t>communicatie</a:t>
            </a:r>
            <a:r>
              <a:rPr lang="en-US" sz="2400" dirty="0">
                <a:solidFill>
                  <a:srgbClr val="0099CC"/>
                </a:solidFill>
                <a:cs typeface="Arial" pitchFamily="34" charset="0"/>
              </a:rPr>
              <a:t> met </a:t>
            </a:r>
            <a:r>
              <a:rPr lang="en-US" sz="2400" dirty="0" err="1" smtClean="0">
                <a:solidFill>
                  <a:srgbClr val="0099CC"/>
                </a:solidFill>
                <a:cs typeface="Arial" pitchFamily="34" charset="0"/>
              </a:rPr>
              <a:t>stageplaats</a:t>
            </a:r>
            <a:r>
              <a:rPr lang="en-US" sz="2400" dirty="0" smtClean="0">
                <a:solidFill>
                  <a:srgbClr val="0099CC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99CC"/>
                </a:solidFill>
                <a:cs typeface="Arial" pitchFamily="34" charset="0"/>
              </a:rPr>
              <a:t>vanaf</a:t>
            </a:r>
            <a:r>
              <a:rPr lang="en-US" sz="2400" dirty="0" smtClean="0">
                <a:solidFill>
                  <a:srgbClr val="0099CC"/>
                </a:solidFill>
                <a:cs typeface="Arial" pitchFamily="34" charset="0"/>
              </a:rPr>
              <a:t> 1e contact!</a:t>
            </a:r>
            <a:endParaRPr lang="en-US" sz="2400" dirty="0">
              <a:solidFill>
                <a:srgbClr val="0099CC"/>
              </a:solidFill>
              <a:cs typeface="Arial" pitchFamily="34" charset="0"/>
            </a:endParaRP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cs typeface="Arial" pitchFamily="34" charset="0"/>
              </a:rPr>
              <a:t>Afstemming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verwachtingen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beide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partijen</a:t>
            </a:r>
            <a:r>
              <a:rPr lang="en-US" sz="2400" dirty="0" smtClean="0">
                <a:cs typeface="Arial" pitchFamily="34" charset="0"/>
              </a:rPr>
              <a:t>:</a:t>
            </a: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2400" dirty="0" smtClean="0">
                <a:cs typeface="Arial" pitchFamily="34" charset="0"/>
              </a:rPr>
              <a:t>		</a:t>
            </a:r>
            <a:r>
              <a:rPr lang="en-US" dirty="0" err="1" smtClean="0">
                <a:cs typeface="Arial" pitchFamily="34" charset="0"/>
              </a:rPr>
              <a:t>bespreek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takenpakket</a:t>
            </a:r>
            <a:r>
              <a:rPr lang="en-US" dirty="0" smtClean="0">
                <a:cs typeface="Arial" pitchFamily="34" charset="0"/>
              </a:rPr>
              <a:t> &amp; </a:t>
            </a:r>
            <a:r>
              <a:rPr lang="en-US" dirty="0" err="1" smtClean="0">
                <a:cs typeface="Arial" pitchFamily="34" charset="0"/>
              </a:rPr>
              <a:t>uurrooster</a:t>
            </a:r>
            <a:r>
              <a:rPr lang="en-US" dirty="0" smtClean="0">
                <a:cs typeface="Arial" pitchFamily="34" charset="0"/>
              </a:rPr>
              <a:t> </a:t>
            </a: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dirty="0">
                <a:cs typeface="Arial" pitchFamily="34" charset="0"/>
              </a:rPr>
              <a:t>	</a:t>
            </a:r>
            <a:r>
              <a:rPr lang="en-US" dirty="0" smtClean="0">
                <a:cs typeface="Arial" pitchFamily="34" charset="0"/>
              </a:rPr>
              <a:t>	</a:t>
            </a:r>
            <a:r>
              <a:rPr lang="en-US" dirty="0" err="1" smtClean="0">
                <a:cs typeface="Arial" pitchFamily="34" charset="0"/>
              </a:rPr>
              <a:t>bespreek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begeleiding</a:t>
            </a:r>
            <a:r>
              <a:rPr lang="en-US" dirty="0" smtClean="0">
                <a:cs typeface="Arial" pitchFamily="34" charset="0"/>
              </a:rPr>
              <a:t> </a:t>
            </a: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dirty="0">
                <a:cs typeface="Arial" pitchFamily="34" charset="0"/>
              </a:rPr>
              <a:t>	</a:t>
            </a:r>
            <a:r>
              <a:rPr lang="en-US" dirty="0" smtClean="0">
                <a:cs typeface="Arial" pitchFamily="34" charset="0"/>
              </a:rPr>
              <a:t>	</a:t>
            </a:r>
            <a:r>
              <a:rPr lang="en-US" dirty="0" err="1" smtClean="0">
                <a:cs typeface="Arial" pitchFamily="34" charset="0"/>
              </a:rPr>
              <a:t>bespreek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arbeidsongevallenverzekering</a:t>
            </a:r>
            <a:endParaRPr lang="en-US" dirty="0" smtClean="0">
              <a:cs typeface="Arial" pitchFamily="34" charset="0"/>
            </a:endParaRP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cs typeface="Arial" pitchFamily="34" charset="0"/>
              </a:rPr>
              <a:t>Voorbereiding</a:t>
            </a:r>
            <a:r>
              <a:rPr lang="en-US" sz="2400" dirty="0" smtClean="0">
                <a:cs typeface="Arial" pitchFamily="34" charset="0"/>
              </a:rPr>
              <a:t>: 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budget, </a:t>
            </a:r>
            <a:r>
              <a:rPr lang="en-US" sz="2400" dirty="0" err="1" smtClean="0">
                <a:cs typeface="Arial" pitchFamily="34" charset="0"/>
              </a:rPr>
              <a:t>accommodatie</a:t>
            </a:r>
            <a:r>
              <a:rPr lang="en-US" sz="2400" dirty="0" smtClean="0">
                <a:cs typeface="Arial" pitchFamily="34" charset="0"/>
              </a:rPr>
              <a:t>, transport </a:t>
            </a:r>
            <a:br>
              <a:rPr lang="en-US" sz="2400" dirty="0" smtClean="0">
                <a:cs typeface="Arial" pitchFamily="34" charset="0"/>
              </a:rPr>
            </a:br>
            <a:r>
              <a:rPr lang="en-US" sz="2400" dirty="0" smtClean="0">
                <a:cs typeface="Arial" pitchFamily="34" charset="0"/>
              </a:rPr>
              <a:t>			</a:t>
            </a:r>
            <a:r>
              <a:rPr lang="en-US" sz="2400" dirty="0" err="1" smtClean="0">
                <a:cs typeface="Arial" pitchFamily="34" charset="0"/>
              </a:rPr>
              <a:t>ook</a:t>
            </a:r>
            <a:r>
              <a:rPr lang="en-US" sz="2400" dirty="0" smtClean="0">
                <a:cs typeface="Arial" pitchFamily="34" charset="0"/>
              </a:rPr>
              <a:t> op </a:t>
            </a:r>
            <a:r>
              <a:rPr lang="en-US" sz="2400" dirty="0" err="1" smtClean="0">
                <a:cs typeface="Arial" pitchFamily="34" charset="0"/>
              </a:rPr>
              <a:t>cultureel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vlak</a:t>
            </a:r>
            <a:r>
              <a:rPr lang="en-US" sz="2400" dirty="0" smtClean="0">
                <a:cs typeface="Arial" pitchFamily="34" charset="0"/>
              </a:rPr>
              <a:t>!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cs typeface="Arial" pitchFamily="34" charset="0"/>
              </a:rPr>
              <a:t>K</a:t>
            </a:r>
            <a:r>
              <a:rPr lang="en-US" sz="2400" dirty="0" err="1" smtClean="0">
                <a:cs typeface="Arial" pitchFamily="34" charset="0"/>
              </a:rPr>
              <a:t>ans</a:t>
            </a:r>
            <a:r>
              <a:rPr lang="en-US" sz="2400" dirty="0" smtClean="0">
                <a:cs typeface="Arial" pitchFamily="34" charset="0"/>
              </a:rPr>
              <a:t> om </a:t>
            </a:r>
            <a:r>
              <a:rPr lang="en-US" sz="2400" dirty="0" err="1" smtClean="0">
                <a:cs typeface="Arial" pitchFamily="34" charset="0"/>
              </a:rPr>
              <a:t>professioneel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netwerk</a:t>
            </a:r>
            <a:r>
              <a:rPr lang="en-US" sz="2400" dirty="0" smtClean="0">
                <a:cs typeface="Arial" pitchFamily="34" charset="0"/>
              </a:rPr>
              <a:t> op </a:t>
            </a:r>
            <a:r>
              <a:rPr lang="en-US" sz="2400" dirty="0" err="1" smtClean="0">
                <a:cs typeface="Arial" pitchFamily="34" charset="0"/>
              </a:rPr>
              <a:t>te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bouwen</a:t>
            </a:r>
            <a:r>
              <a:rPr lang="en-US" sz="2400" dirty="0" smtClean="0">
                <a:cs typeface="Arial" pitchFamily="34" charset="0"/>
              </a:rPr>
              <a:t>!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7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785813"/>
            <a:ext cx="8147050" cy="66357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en-GB" sz="2800" dirty="0" err="1" smtClean="0">
                <a:solidFill>
                  <a:schemeClr val="tx1"/>
                </a:solidFill>
                <a:cs typeface="Arial" pitchFamily="34" charset="0"/>
              </a:rPr>
              <a:t>Statuut</a:t>
            </a:r>
            <a:endParaRPr lang="en-GB" sz="2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795320" cy="4350172"/>
          </a:xfrm>
        </p:spPr>
        <p:txBody>
          <a:bodyPr anchor="ctr"/>
          <a:lstStyle/>
          <a:p>
            <a:r>
              <a:rPr lang="nl-BE" dirty="0" smtClean="0">
                <a:solidFill>
                  <a:srgbClr val="FFFFFF"/>
                </a:solidFill>
              </a:rPr>
              <a:t>Sector</a:t>
            </a:r>
          </a:p>
          <a:p>
            <a:r>
              <a:rPr lang="fr-BE" sz="2400" dirty="0" smtClean="0"/>
              <a:t>Wachttijd (beroepsinschakelingstijd):</a:t>
            </a:r>
          </a:p>
          <a:p>
            <a:pPr lvl="1"/>
            <a:r>
              <a:rPr lang="fr-BE" sz="2400" dirty="0" err="1" smtClean="0"/>
              <a:t>Inschrijven</a:t>
            </a:r>
            <a:r>
              <a:rPr lang="fr-BE" sz="2400" dirty="0" smtClean="0"/>
              <a:t> </a:t>
            </a:r>
            <a:r>
              <a:rPr lang="fr-BE" sz="2400" dirty="0" err="1" smtClean="0"/>
              <a:t>als</a:t>
            </a:r>
            <a:r>
              <a:rPr lang="fr-BE" sz="2400" dirty="0" smtClean="0"/>
              <a:t> </a:t>
            </a:r>
            <a:r>
              <a:rPr lang="fr-BE" sz="2400" dirty="0" err="1" smtClean="0"/>
              <a:t>werkzoekende</a:t>
            </a:r>
            <a:r>
              <a:rPr lang="fr-BE" sz="2400" dirty="0" smtClean="0"/>
              <a:t> </a:t>
            </a:r>
            <a:r>
              <a:rPr lang="fr-BE" sz="2400" dirty="0" err="1" smtClean="0"/>
              <a:t>bij</a:t>
            </a:r>
            <a:r>
              <a:rPr lang="fr-BE" sz="2400" dirty="0" smtClean="0"/>
              <a:t> VDAB</a:t>
            </a:r>
          </a:p>
          <a:p>
            <a:pPr lvl="1"/>
            <a:r>
              <a:rPr lang="fr-BE" sz="2400" dirty="0" smtClean="0"/>
              <a:t>Let </a:t>
            </a:r>
            <a:r>
              <a:rPr lang="fr-BE" sz="2400" dirty="0" err="1" smtClean="0"/>
              <a:t>wel</a:t>
            </a:r>
            <a:r>
              <a:rPr lang="fr-BE" sz="2400" dirty="0" smtClean="0"/>
              <a:t>: RVA toestemming </a:t>
            </a:r>
            <a:r>
              <a:rPr lang="fr-BE" sz="2400" dirty="0" err="1" smtClean="0"/>
              <a:t>vragen</a:t>
            </a:r>
            <a:r>
              <a:rPr lang="fr-BE" sz="2400" dirty="0" smtClean="0"/>
              <a:t> (te </a:t>
            </a:r>
            <a:r>
              <a:rPr lang="fr-BE" sz="2400" dirty="0" err="1" smtClean="0"/>
              <a:t>regelen</a:t>
            </a:r>
            <a:r>
              <a:rPr lang="fr-BE" sz="2400" dirty="0" smtClean="0"/>
              <a:t> </a:t>
            </a:r>
            <a:r>
              <a:rPr lang="fr-BE" sz="2400" dirty="0" err="1" smtClean="0"/>
              <a:t>vóór</a:t>
            </a:r>
            <a:r>
              <a:rPr lang="fr-BE" sz="2400" dirty="0" smtClean="0"/>
              <a:t> </a:t>
            </a:r>
            <a:r>
              <a:rPr lang="fr-BE" sz="2400" dirty="0" err="1" smtClean="0"/>
              <a:t>vertrek</a:t>
            </a:r>
            <a:r>
              <a:rPr lang="fr-BE" sz="2400" dirty="0" smtClean="0"/>
              <a:t> !) </a:t>
            </a:r>
          </a:p>
          <a:p>
            <a:r>
              <a:rPr lang="fr-BE" sz="2400" dirty="0" err="1" smtClean="0"/>
              <a:t>Kindergeld</a:t>
            </a:r>
            <a:r>
              <a:rPr lang="fr-BE" sz="2400" dirty="0" smtClean="0"/>
              <a:t>: kan in </a:t>
            </a:r>
            <a:r>
              <a:rPr lang="fr-BE" sz="2400" dirty="0" err="1" smtClean="0"/>
              <a:t>bep</a:t>
            </a:r>
            <a:r>
              <a:rPr lang="fr-BE" sz="2400" dirty="0" smtClean="0"/>
              <a:t>. </a:t>
            </a:r>
            <a:r>
              <a:rPr lang="fr-BE" sz="2400" dirty="0" err="1"/>
              <a:t>g</a:t>
            </a:r>
            <a:r>
              <a:rPr lang="fr-BE" sz="2400" dirty="0" err="1" smtClean="0"/>
              <a:t>evallen</a:t>
            </a:r>
            <a:r>
              <a:rPr lang="fr-BE" sz="2400" dirty="0" smtClean="0"/>
              <a:t> </a:t>
            </a:r>
            <a:r>
              <a:rPr lang="fr-BE" sz="2400" dirty="0" err="1"/>
              <a:t>d</a:t>
            </a:r>
            <a:r>
              <a:rPr lang="fr-BE" sz="2400" dirty="0" err="1" smtClean="0"/>
              <a:t>oorlopen</a:t>
            </a:r>
            <a:r>
              <a:rPr lang="fr-BE" sz="2400" dirty="0" smtClean="0"/>
              <a:t> </a:t>
            </a:r>
            <a:r>
              <a:rPr lang="fr-BE" sz="2400" dirty="0" err="1" smtClean="0"/>
              <a:t>tijdens</a:t>
            </a:r>
            <a:r>
              <a:rPr lang="fr-BE" sz="2400" dirty="0" smtClean="0"/>
              <a:t> stage</a:t>
            </a:r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fr-BE" sz="2400" dirty="0" err="1" smtClean="0">
                <a:ea typeface="+mn-ea"/>
                <a:cs typeface="+mn-cs"/>
              </a:rPr>
              <a:t>Verzekeringen</a:t>
            </a:r>
            <a:r>
              <a:rPr lang="fr-BE" sz="2400" dirty="0" smtClean="0">
                <a:ea typeface="+mn-ea"/>
                <a:cs typeface="+mn-cs"/>
              </a:rPr>
              <a:t>: </a:t>
            </a:r>
            <a:r>
              <a:rPr lang="fr-BE" sz="2400" dirty="0">
                <a:ea typeface="+mn-ea"/>
                <a:cs typeface="+mn-cs"/>
              </a:rPr>
              <a:t/>
            </a:r>
            <a:br>
              <a:rPr lang="fr-BE" sz="2400" dirty="0">
                <a:ea typeface="+mn-ea"/>
                <a:cs typeface="+mn-cs"/>
              </a:rPr>
            </a:br>
            <a:r>
              <a:rPr lang="fr-BE" sz="2400" dirty="0" smtClean="0">
                <a:ea typeface="+mn-ea"/>
                <a:cs typeface="+mn-cs"/>
              </a:rPr>
              <a:t>- </a:t>
            </a:r>
            <a:r>
              <a:rPr lang="fr-BE" sz="2400" dirty="0" err="1" smtClean="0">
                <a:ea typeface="+mn-ea"/>
                <a:cs typeface="+mn-cs"/>
              </a:rPr>
              <a:t>gezondheidszorgen</a:t>
            </a:r>
            <a:r>
              <a:rPr lang="fr-BE" sz="2400" dirty="0" smtClean="0">
                <a:ea typeface="+mn-ea"/>
                <a:cs typeface="+mn-cs"/>
              </a:rPr>
              <a:t> (</a:t>
            </a:r>
            <a:r>
              <a:rPr lang="fr-BE" sz="2400" dirty="0" err="1" smtClean="0">
                <a:ea typeface="+mn-ea"/>
                <a:cs typeface="+mn-cs"/>
              </a:rPr>
              <a:t>verplicht</a:t>
            </a:r>
            <a:r>
              <a:rPr lang="fr-BE" sz="2400" dirty="0" smtClean="0">
                <a:ea typeface="+mn-ea"/>
                <a:cs typeface="+mn-cs"/>
              </a:rPr>
              <a:t>)</a:t>
            </a:r>
            <a:br>
              <a:rPr lang="fr-BE" sz="2400" dirty="0" smtClean="0">
                <a:ea typeface="+mn-ea"/>
                <a:cs typeface="+mn-cs"/>
              </a:rPr>
            </a:br>
            <a:r>
              <a:rPr lang="fr-BE" sz="2400" dirty="0" smtClean="0">
                <a:ea typeface="+mn-ea"/>
                <a:cs typeface="+mn-cs"/>
              </a:rPr>
              <a:t>- </a:t>
            </a:r>
            <a:r>
              <a:rPr lang="fr-BE" sz="2400" dirty="0" err="1" smtClean="0">
                <a:ea typeface="+mn-ea"/>
                <a:cs typeface="+mn-cs"/>
              </a:rPr>
              <a:t>burgerlijke</a:t>
            </a:r>
            <a:r>
              <a:rPr lang="fr-BE" sz="2400" dirty="0" smtClean="0">
                <a:ea typeface="+mn-ea"/>
                <a:cs typeface="+mn-cs"/>
              </a:rPr>
              <a:t> </a:t>
            </a:r>
            <a:r>
              <a:rPr lang="fr-BE" sz="2400" dirty="0" err="1" smtClean="0">
                <a:ea typeface="+mn-ea"/>
                <a:cs typeface="+mn-cs"/>
              </a:rPr>
              <a:t>aansprakelijkheid</a:t>
            </a:r>
            <a:r>
              <a:rPr lang="fr-BE" sz="2400" dirty="0" smtClean="0">
                <a:ea typeface="+mn-ea"/>
                <a:cs typeface="+mn-cs"/>
              </a:rPr>
              <a:t> (</a:t>
            </a:r>
            <a:r>
              <a:rPr lang="fr-BE" sz="2400" dirty="0" err="1" smtClean="0">
                <a:ea typeface="+mn-ea"/>
                <a:cs typeface="+mn-cs"/>
              </a:rPr>
              <a:t>aan</a:t>
            </a:r>
            <a:r>
              <a:rPr lang="fr-BE" sz="2400" dirty="0" smtClean="0">
                <a:ea typeface="+mn-ea"/>
                <a:cs typeface="+mn-cs"/>
              </a:rPr>
              <a:t> te </a:t>
            </a:r>
            <a:r>
              <a:rPr lang="fr-BE" sz="2400" dirty="0" err="1" smtClean="0">
                <a:ea typeface="+mn-ea"/>
                <a:cs typeface="+mn-cs"/>
              </a:rPr>
              <a:t>raden</a:t>
            </a:r>
            <a:r>
              <a:rPr lang="fr-BE" sz="2400" dirty="0" smtClean="0">
                <a:ea typeface="+mn-ea"/>
                <a:cs typeface="+mn-cs"/>
              </a:rPr>
              <a:t>!)</a:t>
            </a:r>
            <a:br>
              <a:rPr lang="fr-BE" sz="2400" dirty="0" smtClean="0">
                <a:ea typeface="+mn-ea"/>
                <a:cs typeface="+mn-cs"/>
              </a:rPr>
            </a:br>
            <a:r>
              <a:rPr lang="fr-BE" sz="2400" dirty="0" smtClean="0">
                <a:ea typeface="+mn-ea"/>
                <a:cs typeface="+mn-cs"/>
              </a:rPr>
              <a:t>- </a:t>
            </a:r>
            <a:r>
              <a:rPr lang="fr-BE" sz="2400" dirty="0" err="1" smtClean="0">
                <a:ea typeface="+mn-ea"/>
                <a:cs typeface="+mn-cs"/>
              </a:rPr>
              <a:t>arbeidsongevallenverzekering</a:t>
            </a:r>
            <a:r>
              <a:rPr lang="fr-BE" sz="2400" dirty="0" smtClean="0">
                <a:ea typeface="+mn-ea"/>
                <a:cs typeface="+mn-cs"/>
              </a:rPr>
              <a:t>: in principe via de </a:t>
            </a:r>
            <a:r>
              <a:rPr lang="fr-BE" sz="2400" dirty="0" err="1" smtClean="0">
                <a:ea typeface="+mn-ea"/>
                <a:cs typeface="+mn-cs"/>
              </a:rPr>
              <a:t>stageplaats</a:t>
            </a:r>
            <a:endParaRPr lang="en-US" sz="2400" dirty="0" smtClean="0">
              <a:ea typeface="+mn-ea"/>
              <a:cs typeface="+mn-cs"/>
            </a:endParaRPr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fr-BE" sz="2400" dirty="0" err="1" smtClean="0"/>
              <a:t>Meer</a:t>
            </a:r>
            <a:r>
              <a:rPr lang="fr-BE" sz="2400" dirty="0" smtClean="0"/>
              <a:t> </a:t>
            </a:r>
            <a:r>
              <a:rPr lang="fr-BE" sz="2400" dirty="0"/>
              <a:t>info: </a:t>
            </a:r>
            <a:r>
              <a:rPr lang="fr-BE" sz="2400" dirty="0" smtClean="0"/>
              <a:t> </a:t>
            </a:r>
            <a:r>
              <a:rPr lang="fr-BE" sz="3200" b="1" dirty="0" smtClean="0">
                <a:solidFill>
                  <a:srgbClr val="92D050"/>
                </a:solidFill>
                <a:hlinkClick r:id="rId3"/>
              </a:rPr>
              <a:t>www.kamiel.info</a:t>
            </a:r>
            <a:endParaRPr lang="fr-BE" sz="3200" b="1" dirty="0">
              <a:solidFill>
                <a:srgbClr val="92D050"/>
              </a:solidFill>
              <a:hlinkClick r:id="rId3"/>
            </a:endParaRPr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24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7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785813"/>
            <a:ext cx="8147050" cy="66357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en-GB" sz="2800" dirty="0" smtClean="0">
                <a:solidFill>
                  <a:schemeClr val="tx1"/>
                </a:solidFill>
                <a:cs typeface="Arial" pitchFamily="34" charset="0"/>
              </a:rPr>
              <a:t>Meer info</a:t>
            </a:r>
            <a:endParaRPr lang="en-GB" sz="2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2816"/>
            <a:ext cx="8461405" cy="4350172"/>
          </a:xfrm>
        </p:spPr>
        <p:txBody>
          <a:bodyPr anchor="ctr"/>
          <a:lstStyle/>
          <a:p>
            <a:pPr lvl="1">
              <a:spcAft>
                <a:spcPts val="600"/>
              </a:spcAft>
              <a:buNone/>
              <a:defRPr/>
            </a:pPr>
            <a:r>
              <a:rPr lang="nl-BE" b="1" dirty="0" smtClean="0">
                <a:cs typeface="Arial" panose="020B0604020202020204" pitchFamily="34" charset="0"/>
                <a:hlinkClick r:id="rId3"/>
              </a:rPr>
              <a:t>www.reconfirm.eu/nl</a:t>
            </a:r>
            <a:r>
              <a:rPr lang="nl-BE" b="1" dirty="0" smtClean="0">
                <a:cs typeface="Arial" panose="020B0604020202020204" pitchFamily="34" charset="0"/>
              </a:rPr>
              <a:t>				</a:t>
            </a:r>
            <a:r>
              <a:rPr lang="nl-BE" b="1" dirty="0" smtClean="0">
                <a:cs typeface="Arial" panose="020B0604020202020204" pitchFamily="34" charset="0"/>
              </a:rPr>
              <a:t/>
            </a:r>
            <a:br>
              <a:rPr lang="nl-BE" b="1" dirty="0" smtClean="0">
                <a:cs typeface="Arial" panose="020B0604020202020204" pitchFamily="34" charset="0"/>
              </a:rPr>
            </a:br>
            <a:r>
              <a:rPr lang="nl-BE" dirty="0" smtClean="0">
                <a:cs typeface="Arial" panose="020B0604020202020204" pitchFamily="34" charset="0"/>
              </a:rPr>
              <a:t>contactpersoon binnen </a:t>
            </a:r>
            <a:r>
              <a:rPr lang="nl-BE" dirty="0" err="1" smtClean="0">
                <a:cs typeface="Arial" panose="020B0604020202020204" pitchFamily="34" charset="0"/>
              </a:rPr>
              <a:t>Reconfirm</a:t>
            </a:r>
            <a:r>
              <a:rPr lang="nl-BE" dirty="0" smtClean="0">
                <a:cs typeface="Arial" panose="020B0604020202020204" pitchFamily="34" charset="0"/>
              </a:rPr>
              <a:t> (FKA):</a:t>
            </a:r>
            <a:br>
              <a:rPr lang="nl-BE" dirty="0" smtClean="0">
                <a:cs typeface="Arial" panose="020B0604020202020204" pitchFamily="34" charset="0"/>
              </a:rPr>
            </a:br>
            <a:r>
              <a:rPr lang="nl-BE" dirty="0" smtClean="0">
                <a:cs typeface="Arial" panose="020B0604020202020204" pitchFamily="34" charset="0"/>
              </a:rPr>
              <a:t>Rachida.Chattari@Flandersknowledgearea.be</a:t>
            </a:r>
          </a:p>
          <a:p>
            <a:pPr lvl="1">
              <a:spcAft>
                <a:spcPts val="600"/>
              </a:spcAft>
              <a:buNone/>
              <a:defRPr/>
            </a:pPr>
            <a:r>
              <a:rPr lang="nl-BE" b="1" dirty="0" smtClean="0">
                <a:cs typeface="Arial" panose="020B0604020202020204" pitchFamily="34" charset="0"/>
              </a:rPr>
              <a:t>UGENT</a:t>
            </a:r>
            <a:r>
              <a:rPr lang="nl-BE" dirty="0" smtClean="0">
                <a:cs typeface="Arial" panose="020B0604020202020204" pitchFamily="34" charset="0"/>
              </a:rPr>
              <a:t>		</a:t>
            </a:r>
          </a:p>
          <a:p>
            <a:pPr lvl="1">
              <a:spcAft>
                <a:spcPts val="600"/>
              </a:spcAft>
              <a:buNone/>
              <a:defRPr/>
            </a:pPr>
            <a:r>
              <a:rPr lang="nl-BE" dirty="0">
                <a:cs typeface="Arial" panose="020B0604020202020204" pitchFamily="34" charset="0"/>
              </a:rPr>
              <a:t>	</a:t>
            </a:r>
            <a:r>
              <a:rPr lang="nl-BE" dirty="0" smtClean="0">
                <a:cs typeface="Arial" panose="020B0604020202020204" pitchFamily="34" charset="0"/>
              </a:rPr>
              <a:t>Afd. internationale betrekkingen</a:t>
            </a:r>
            <a:br>
              <a:rPr lang="nl-BE" dirty="0" smtClean="0">
                <a:cs typeface="Arial" panose="020B0604020202020204" pitchFamily="34" charset="0"/>
              </a:rPr>
            </a:br>
            <a:r>
              <a:rPr lang="nl-BE" dirty="0" smtClean="0">
                <a:cs typeface="Arial" panose="020B0604020202020204" pitchFamily="34" charset="0"/>
              </a:rPr>
              <a:t>Sint-</a:t>
            </a:r>
            <a:r>
              <a:rPr lang="nl-BE" dirty="0" err="1" smtClean="0">
                <a:cs typeface="Arial" panose="020B0604020202020204" pitchFamily="34" charset="0"/>
              </a:rPr>
              <a:t>Pietersnieuwstraat</a:t>
            </a:r>
            <a:r>
              <a:rPr lang="nl-BE" dirty="0" smtClean="0">
                <a:cs typeface="Arial" panose="020B0604020202020204" pitchFamily="34" charset="0"/>
              </a:rPr>
              <a:t> 25, Gent</a:t>
            </a:r>
            <a:br>
              <a:rPr lang="nl-BE" dirty="0" smtClean="0">
                <a:cs typeface="Arial" panose="020B0604020202020204" pitchFamily="34" charset="0"/>
              </a:rPr>
            </a:br>
            <a:r>
              <a:rPr lang="nl-BE" dirty="0" smtClean="0">
                <a:cs typeface="Arial" panose="020B0604020202020204" pitchFamily="34" charset="0"/>
              </a:rPr>
              <a:t>op afspraak via tel. 09 264 7013</a:t>
            </a:r>
            <a:br>
              <a:rPr lang="nl-BE" dirty="0" smtClean="0">
                <a:cs typeface="Arial" panose="020B0604020202020204" pitchFamily="34" charset="0"/>
              </a:rPr>
            </a:br>
            <a:r>
              <a:rPr lang="nl-BE" dirty="0" smtClean="0">
                <a:cs typeface="Arial" panose="020B0604020202020204" pitchFamily="34" charset="0"/>
                <a:hlinkClick r:id="rId4"/>
              </a:rPr>
              <a:t>patricia.burssens@UGent.be</a:t>
            </a:r>
            <a:endParaRPr lang="nl-BE" dirty="0"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  <a:buNone/>
              <a:defRPr/>
            </a:pPr>
            <a:r>
              <a:rPr lang="nl-BE" dirty="0" smtClean="0">
                <a:cs typeface="Arial" panose="020B0604020202020204" pitchFamily="34" charset="0"/>
              </a:rPr>
              <a:t>     www.ugent.be/internationaal</a:t>
            </a:r>
          </a:p>
        </p:txBody>
      </p:sp>
      <p:pic>
        <p:nvPicPr>
          <p:cNvPr id="5" name="Afbeelding 4" descr="C:\Users\pburssen\AppData\Local\Microsoft\Windows\INetCache\Content.Outlook\Z0EOMKW0\201407-reconfirm-logo-CMYK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2856"/>
            <a:ext cx="2184400" cy="785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122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785813"/>
            <a:ext cx="8147050" cy="66357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en-GB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Inhoud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presentatie</a:t>
            </a:r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2816"/>
            <a:ext cx="8461405" cy="4350172"/>
          </a:xfrm>
        </p:spPr>
        <p:txBody>
          <a:bodyPr/>
          <a:lstStyle/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cs typeface="Arial" panose="020B0604020202020204" pitchFamily="34" charset="0"/>
              </a:rPr>
              <a:t>Waarom</a:t>
            </a:r>
            <a:r>
              <a:rPr lang="en-US" sz="2400" dirty="0" smtClean="0">
                <a:cs typeface="Arial" panose="020B0604020202020204" pitchFamily="34" charset="0"/>
              </a:rPr>
              <a:t> op </a:t>
            </a:r>
            <a:r>
              <a:rPr lang="en-US" sz="2400" dirty="0" err="1" smtClean="0">
                <a:cs typeface="Arial" panose="020B0604020202020204" pitchFamily="34" charset="0"/>
              </a:rPr>
              <a:t>internationale</a:t>
            </a:r>
            <a:r>
              <a:rPr lang="en-US" sz="2400" dirty="0" smtClean="0">
                <a:cs typeface="Arial" panose="020B0604020202020204" pitchFamily="34" charset="0"/>
              </a:rPr>
              <a:t> stage </a:t>
            </a:r>
            <a:r>
              <a:rPr lang="en-US" sz="2400" dirty="0" err="1" smtClean="0">
                <a:cs typeface="Arial" panose="020B0604020202020204" pitchFamily="34" charset="0"/>
              </a:rPr>
              <a:t>gaan</a:t>
            </a:r>
            <a:r>
              <a:rPr lang="en-US" sz="2400" dirty="0" smtClean="0">
                <a:cs typeface="Arial" panose="020B0604020202020204" pitchFamily="34" charset="0"/>
              </a:rPr>
              <a:t>?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cs typeface="Arial" panose="020B0604020202020204" pitchFamily="34" charset="0"/>
              </a:rPr>
              <a:t>Beurzen</a:t>
            </a:r>
            <a:r>
              <a:rPr lang="en-US" sz="2400" dirty="0" smtClean="0">
                <a:cs typeface="Arial" panose="020B0604020202020204" pitchFamily="34" charset="0"/>
              </a:rPr>
              <a:t>? 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cs typeface="Arial" panose="020B0604020202020204" pitchFamily="34" charset="0"/>
              </a:rPr>
              <a:t>Stageplatform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voor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Vlaanderen</a:t>
            </a:r>
            <a:r>
              <a:rPr lang="en-US" sz="2400" dirty="0" smtClean="0">
                <a:cs typeface="Arial" panose="020B0604020202020204" pitchFamily="34" charset="0"/>
              </a:rPr>
              <a:t>: ‘Reconfirm’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cs typeface="Arial" panose="020B0604020202020204" pitchFamily="34" charset="0"/>
              </a:rPr>
              <a:t>Erasmus+ </a:t>
            </a:r>
            <a:r>
              <a:rPr lang="en-US" sz="2400" dirty="0" err="1" smtClean="0">
                <a:cs typeface="Arial" panose="020B0604020202020204" pitchFamily="34" charset="0"/>
              </a:rPr>
              <a:t>programma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</a:p>
          <a:p>
            <a:pPr lvl="3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dirty="0" err="1" smtClean="0">
                <a:cs typeface="Arial" panose="020B0604020202020204" pitchFamily="34" charset="0"/>
              </a:rPr>
              <a:t>Doelgroep</a:t>
            </a:r>
            <a:r>
              <a:rPr lang="en-US" dirty="0" smtClean="0">
                <a:cs typeface="Arial" panose="020B0604020202020204" pitchFamily="34" charset="0"/>
              </a:rPr>
              <a:t> / </a:t>
            </a:r>
            <a:r>
              <a:rPr lang="en-US" dirty="0" err="1">
                <a:cs typeface="Arial" panose="020B0604020202020204" pitchFamily="34" charset="0"/>
              </a:rPr>
              <a:t>v</a:t>
            </a:r>
            <a:r>
              <a:rPr lang="en-US" dirty="0" err="1" smtClean="0">
                <a:cs typeface="Arial" panose="020B0604020202020204" pitchFamily="34" charset="0"/>
              </a:rPr>
              <a:t>oorwaarden</a:t>
            </a:r>
            <a:r>
              <a:rPr lang="en-US" dirty="0" smtClean="0">
                <a:cs typeface="Arial" panose="020B0604020202020204" pitchFamily="34" charset="0"/>
              </a:rPr>
              <a:t> / </a:t>
            </a:r>
            <a:r>
              <a:rPr lang="en-US" dirty="0" err="1" smtClean="0">
                <a:cs typeface="Arial" panose="020B0604020202020204" pitchFamily="34" charset="0"/>
              </a:rPr>
              <a:t>stageduur</a:t>
            </a:r>
            <a:endParaRPr lang="en-US" dirty="0" smtClean="0">
              <a:cs typeface="Arial" panose="020B0604020202020204" pitchFamily="34" charset="0"/>
            </a:endParaRPr>
          </a:p>
          <a:p>
            <a:pPr lvl="3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dirty="0" err="1" smtClean="0">
                <a:cs typeface="Arial" panose="020B0604020202020204" pitchFamily="34" charset="0"/>
              </a:rPr>
              <a:t>Aanvraagprocedure</a:t>
            </a:r>
            <a:r>
              <a:rPr lang="en-US" dirty="0" smtClean="0">
                <a:cs typeface="Arial" panose="020B0604020202020204" pitchFamily="34" charset="0"/>
              </a:rPr>
              <a:t> / </a:t>
            </a:r>
            <a:r>
              <a:rPr lang="en-US" dirty="0" err="1" smtClean="0">
                <a:cs typeface="Arial" panose="020B0604020202020204" pitchFamily="34" charset="0"/>
              </a:rPr>
              <a:t>taaltest</a:t>
            </a:r>
            <a:r>
              <a:rPr lang="en-US" dirty="0">
                <a:cs typeface="Arial" panose="020B0604020202020204" pitchFamily="34" charset="0"/>
              </a:rPr>
              <a:t> </a:t>
            </a:r>
            <a:endParaRPr lang="en-US" sz="2400" dirty="0"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panose="020B0604020202020204" pitchFamily="34" charset="0"/>
              </a:rPr>
              <a:t>Hoe </a:t>
            </a:r>
            <a:r>
              <a:rPr lang="en-US" sz="2400" dirty="0" err="1">
                <a:cs typeface="Arial" panose="020B0604020202020204" pitchFamily="34" charset="0"/>
              </a:rPr>
              <a:t>vind</a:t>
            </a:r>
            <a:r>
              <a:rPr lang="en-US" sz="2400" dirty="0">
                <a:cs typeface="Arial" panose="020B0604020202020204" pitchFamily="34" charset="0"/>
              </a:rPr>
              <a:t> je </a:t>
            </a:r>
            <a:r>
              <a:rPr lang="en-US" sz="2400" dirty="0" err="1">
                <a:cs typeface="Arial" panose="020B0604020202020204" pitchFamily="34" charset="0"/>
              </a:rPr>
              <a:t>een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buitenlandse</a:t>
            </a:r>
            <a:r>
              <a:rPr lang="en-US" sz="2400" dirty="0">
                <a:cs typeface="Arial" panose="020B0604020202020204" pitchFamily="34" charset="0"/>
              </a:rPr>
              <a:t> stage</a:t>
            </a:r>
            <a:r>
              <a:rPr lang="en-US" sz="2400" dirty="0" smtClean="0">
                <a:cs typeface="Arial" panose="020B0604020202020204" pitchFamily="34" charset="0"/>
              </a:rPr>
              <a:t>?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cs typeface="Arial" panose="020B0604020202020204" pitchFamily="34" charset="0"/>
              </a:rPr>
              <a:t>Tips </a:t>
            </a:r>
            <a:r>
              <a:rPr lang="en-US" sz="2400" dirty="0" err="1" smtClean="0">
                <a:cs typeface="Arial" panose="020B0604020202020204" pitchFamily="34" charset="0"/>
              </a:rPr>
              <a:t>voor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een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succesvolle</a:t>
            </a:r>
            <a:r>
              <a:rPr lang="en-US" sz="2400" dirty="0" smtClean="0">
                <a:cs typeface="Arial" panose="020B0604020202020204" pitchFamily="34" charset="0"/>
              </a:rPr>
              <a:t> stage 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cs typeface="Arial" panose="020B0604020202020204" pitchFamily="34" charset="0"/>
              </a:rPr>
              <a:t>Sociaal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statuut</a:t>
            </a:r>
            <a:endParaRPr lang="en-US" sz="2400" dirty="0">
              <a:cs typeface="Arial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68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785813"/>
            <a:ext cx="8147050" cy="66357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en-GB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Waarom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97853" y="1628800"/>
            <a:ext cx="8118475" cy="435017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Stage : 	brug tussen studie en werk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nl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 		‘Uittesten’ bepaalde sector / werkomgeving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nl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Vergroten professionele competenties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Internationale ervaring &gt;&gt; boost voor je cv!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Culturele immersie / arbeidscultuur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Interculturele vaardigheden; flexibiliteit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nl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BE" sz="2400" dirty="0" smtClean="0">
                <a:cs typeface="Arial" panose="020B0604020202020204" pitchFamily="34" charset="0"/>
              </a:rPr>
              <a:t>Talenkennis</a:t>
            </a:r>
            <a:r>
              <a:rPr lang="nl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professioneel jargon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nl-BE" sz="2800" dirty="0" smtClean="0"/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nl-BE" sz="2800" dirty="0" smtClean="0"/>
              <a:t>		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endParaRPr lang="nl-BE" sz="2800" dirty="0" smtClean="0"/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28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7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785813"/>
            <a:ext cx="8147050" cy="66357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en-GB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Beurzen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2816"/>
            <a:ext cx="8461405" cy="4350172"/>
          </a:xfrm>
        </p:spPr>
        <p:txBody>
          <a:bodyPr/>
          <a:lstStyle/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cs typeface="Arial" panose="020B0604020202020204" pitchFamily="34" charset="0"/>
              </a:rPr>
              <a:t>Beurzen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vanuit</a:t>
            </a:r>
            <a:r>
              <a:rPr lang="en-US" sz="2400" dirty="0" smtClean="0"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Europese</a:t>
            </a:r>
            <a:r>
              <a:rPr lang="en-US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Commissie</a:t>
            </a:r>
            <a:r>
              <a:rPr lang="en-US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2400" dirty="0">
                <a:solidFill>
                  <a:srgbClr val="0070C0"/>
                </a:solidFill>
                <a:cs typeface="Arial" panose="020B0604020202020204" pitchFamily="34" charset="0"/>
              </a:rPr>
              <a:t>	</a:t>
            </a:r>
            <a:r>
              <a:rPr lang="en-US" sz="2400" dirty="0" err="1" smtClean="0">
                <a:cs typeface="Arial" panose="020B0604020202020204" pitchFamily="34" charset="0"/>
              </a:rPr>
              <a:t>i.k.v</a:t>
            </a:r>
            <a:r>
              <a:rPr lang="en-US" sz="2400" dirty="0" smtClean="0"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cs typeface="Arial" panose="020B0604020202020204" pitchFamily="34" charset="0"/>
              </a:rPr>
              <a:t>levenslang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leren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(LLP):</a:t>
            </a:r>
            <a:endParaRPr lang="en-US" sz="2400" dirty="0">
              <a:cs typeface="Arial" panose="020B0604020202020204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sz="800" b="1" dirty="0" smtClean="0">
              <a:cs typeface="Arial" panose="020B0604020202020204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2400" b="1" dirty="0"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cs typeface="Arial" panose="020B0604020202020204" pitchFamily="34" charset="0"/>
              </a:rPr>
              <a:t>Erasmus+ </a:t>
            </a:r>
            <a:r>
              <a:rPr lang="en-US" sz="2400" b="1" dirty="0" err="1" smtClean="0">
                <a:cs typeface="Arial" panose="020B0604020202020204" pitchFamily="34" charset="0"/>
              </a:rPr>
              <a:t>programma</a:t>
            </a:r>
            <a:r>
              <a:rPr lang="en-US" sz="2400" b="1" dirty="0" smtClean="0">
                <a:cs typeface="Arial" panose="020B0604020202020204" pitchFamily="34" charset="0"/>
              </a:rPr>
              <a:t> (2014-2020)</a:t>
            </a: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2400" dirty="0">
                <a:cs typeface="Arial" panose="020B0604020202020204" pitchFamily="34" charset="0"/>
              </a:rPr>
              <a:t>	</a:t>
            </a:r>
            <a:r>
              <a:rPr lang="en-US" sz="2400" dirty="0" smtClean="0">
                <a:cs typeface="Arial" panose="020B0604020202020204" pitchFamily="34" charset="0"/>
              </a:rPr>
              <a:t>	</a:t>
            </a:r>
            <a:r>
              <a:rPr lang="en-US" sz="2400" dirty="0" err="1" smtClean="0">
                <a:cs typeface="Arial" panose="020B0604020202020204" pitchFamily="34" charset="0"/>
              </a:rPr>
              <a:t>uitwisselingen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tijdens</a:t>
            </a:r>
            <a:r>
              <a:rPr lang="en-US" sz="2400" dirty="0" smtClean="0"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cs typeface="Arial" panose="020B0604020202020204" pitchFamily="34" charset="0"/>
              </a:rPr>
              <a:t>studie</a:t>
            </a:r>
            <a:endParaRPr lang="en-US" sz="2400" dirty="0" smtClean="0">
              <a:cs typeface="Arial" panose="020B0604020202020204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2400" dirty="0">
                <a:cs typeface="Arial" panose="020B0604020202020204" pitchFamily="34" charset="0"/>
              </a:rPr>
              <a:t>	</a:t>
            </a:r>
            <a:r>
              <a:rPr lang="en-US" sz="2400" dirty="0" smtClean="0">
                <a:cs typeface="Arial" panose="020B0604020202020204" pitchFamily="34" charset="0"/>
              </a:rPr>
              <a:t>	stage </a:t>
            </a:r>
            <a:r>
              <a:rPr lang="en-US" sz="2400" dirty="0" err="1" smtClean="0">
                <a:cs typeface="Arial" panose="020B0604020202020204" pitchFamily="34" charset="0"/>
              </a:rPr>
              <a:t>tijdens</a:t>
            </a:r>
            <a:r>
              <a:rPr lang="en-US" sz="2400" dirty="0" smtClean="0"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cs typeface="Arial" panose="020B0604020202020204" pitchFamily="34" charset="0"/>
              </a:rPr>
              <a:t>studie</a:t>
            </a:r>
            <a:endParaRPr lang="en-US" sz="2400" dirty="0" smtClean="0">
              <a:cs typeface="Arial" panose="020B0604020202020204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2400" dirty="0" smtClean="0">
                <a:cs typeface="Arial" panose="020B0604020202020204" pitchFamily="34" charset="0"/>
              </a:rPr>
              <a:t>		</a:t>
            </a:r>
            <a:r>
              <a:rPr lang="en-US" sz="2400" dirty="0" smtClean="0">
                <a:solidFill>
                  <a:srgbClr val="00B050"/>
                </a:solidFill>
                <a:cs typeface="Arial" panose="020B0604020202020204" pitchFamily="34" charset="0"/>
              </a:rPr>
              <a:t>stage </a:t>
            </a:r>
            <a:r>
              <a:rPr lang="en-US" sz="2400" dirty="0" err="1" smtClean="0">
                <a:solidFill>
                  <a:srgbClr val="00B050"/>
                </a:solidFill>
                <a:cs typeface="Arial" panose="020B0604020202020204" pitchFamily="34" charset="0"/>
              </a:rPr>
              <a:t>na</a:t>
            </a:r>
            <a:r>
              <a:rPr lang="en-US" sz="2400" dirty="0" smtClean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cs typeface="Arial" panose="020B0604020202020204" pitchFamily="34" charset="0"/>
              </a:rPr>
              <a:t>afstuderen</a:t>
            </a:r>
            <a:r>
              <a:rPr lang="en-US" sz="2400" dirty="0" smtClean="0">
                <a:solidFill>
                  <a:srgbClr val="00B050"/>
                </a:solidFill>
                <a:cs typeface="Arial" panose="020B0604020202020204" pitchFamily="34" charset="0"/>
              </a:rPr>
              <a:t> (NIEUW!) </a:t>
            </a: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sz="800" dirty="0" smtClean="0">
              <a:cs typeface="Arial" pitchFamily="34" charset="0"/>
            </a:endParaRPr>
          </a:p>
        </p:txBody>
      </p:sp>
      <p:pic>
        <p:nvPicPr>
          <p:cNvPr id="5" name="Picture 2" descr="EU_flag_LLP_NL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844824"/>
            <a:ext cx="2742957" cy="917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325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785813"/>
            <a:ext cx="8147050" cy="66357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Erasmus+ </a:t>
            </a:r>
            <a:r>
              <a:rPr lang="en-GB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beurs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stage </a:t>
            </a:r>
            <a:r>
              <a:rPr lang="en-GB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2816"/>
            <a:ext cx="8461405" cy="43501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BE" sz="2400" dirty="0" smtClean="0">
                <a:cs typeface="Arial" panose="020B0604020202020204" pitchFamily="34" charset="0"/>
              </a:rPr>
              <a:t>Tegemoetkoming in de onkosten buitenlandse stage</a:t>
            </a:r>
            <a:endParaRPr lang="en-US" sz="2400" dirty="0" smtClean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3 </a:t>
            </a:r>
            <a:r>
              <a:rPr lang="en-US" sz="2400" dirty="0" err="1" smtClean="0">
                <a:cs typeface="Arial" panose="020B0604020202020204" pitchFamily="34" charset="0"/>
              </a:rPr>
              <a:t>bedragen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i.f.v</a:t>
            </a:r>
            <a:r>
              <a:rPr lang="en-US" sz="2400" dirty="0" smtClean="0"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cs typeface="Arial" panose="020B0604020202020204" pitchFamily="34" charset="0"/>
              </a:rPr>
              <a:t>bestemming</a:t>
            </a:r>
            <a:r>
              <a:rPr lang="en-US" sz="2400" dirty="0" smtClean="0">
                <a:cs typeface="Arial" panose="020B0604020202020204" pitchFamily="34" charset="0"/>
              </a:rPr>
              <a:t> en </a:t>
            </a:r>
            <a:r>
              <a:rPr lang="en-US" sz="2400" dirty="0" err="1" smtClean="0">
                <a:cs typeface="Arial" panose="020B0604020202020204" pitchFamily="34" charset="0"/>
              </a:rPr>
              <a:t>stageduur</a:t>
            </a:r>
            <a:endParaRPr lang="en-US" sz="24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9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b="1" dirty="0" smtClean="0">
                <a:cs typeface="Arial" panose="020B0604020202020204" pitchFamily="34" charset="0"/>
              </a:rPr>
              <a:t>Groep </a:t>
            </a:r>
            <a:r>
              <a:rPr lang="nl-NL" b="1" dirty="0">
                <a:cs typeface="Arial" panose="020B0604020202020204" pitchFamily="34" charset="0"/>
              </a:rPr>
              <a:t>1:</a:t>
            </a:r>
            <a:r>
              <a:rPr lang="nl-NL" dirty="0">
                <a:cs typeface="Arial" panose="020B0604020202020204" pitchFamily="34" charset="0"/>
              </a:rPr>
              <a:t> Denemarken, Finland, Frankrijk, Ierland, Italië, </a:t>
            </a:r>
            <a:r>
              <a:rPr lang="nl-NL" dirty="0" smtClean="0">
                <a:cs typeface="Arial" panose="020B0604020202020204" pitchFamily="34" charset="0"/>
              </a:rPr>
              <a:t>Liechtenstein</a:t>
            </a:r>
            <a:r>
              <a:rPr lang="nl-NL" dirty="0">
                <a:cs typeface="Arial" panose="020B0604020202020204" pitchFamily="34" charset="0"/>
              </a:rPr>
              <a:t>, Noorwegen, Oostenrijk, UK, Zweden: </a:t>
            </a:r>
            <a:r>
              <a:rPr lang="nl-NL" sz="2400" b="1" dirty="0">
                <a:solidFill>
                  <a:srgbClr val="00B0F0"/>
                </a:solidFill>
                <a:cs typeface="Arial" panose="020B0604020202020204" pitchFamily="34" charset="0"/>
              </a:rPr>
              <a:t>435 €</a:t>
            </a:r>
            <a:r>
              <a:rPr lang="nl-NL" sz="24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b="1" dirty="0" err="1" smtClean="0">
                <a:cs typeface="Arial" panose="020B0604020202020204" pitchFamily="34" charset="0"/>
              </a:rPr>
              <a:t>Groep</a:t>
            </a:r>
            <a:r>
              <a:rPr lang="en-US" b="1" dirty="0" smtClean="0">
                <a:cs typeface="Arial" panose="020B0604020202020204" pitchFamily="34" charset="0"/>
              </a:rPr>
              <a:t> </a:t>
            </a:r>
            <a:r>
              <a:rPr lang="en-US" b="1" dirty="0">
                <a:cs typeface="Arial" panose="020B0604020202020204" pitchFamily="34" charset="0"/>
              </a:rPr>
              <a:t>2: </a:t>
            </a:r>
            <a:r>
              <a:rPr lang="en-US" b="1" dirty="0" smtClean="0">
                <a:cs typeface="Arial" panose="020B0604020202020204" pitchFamily="34" charset="0"/>
              </a:rPr>
              <a:t>(</a:t>
            </a:r>
            <a:r>
              <a:rPr lang="en-US" dirty="0" err="1" smtClean="0">
                <a:cs typeface="Arial" panose="020B0604020202020204" pitchFamily="34" charset="0"/>
              </a:rPr>
              <a:t>België</a:t>
            </a:r>
            <a:r>
              <a:rPr lang="en-US" dirty="0" smtClean="0">
                <a:cs typeface="Arial" panose="020B0604020202020204" pitchFamily="34" charset="0"/>
              </a:rPr>
              <a:t>; </a:t>
            </a:r>
            <a:r>
              <a:rPr lang="en-US" sz="1400" dirty="0" err="1" smtClean="0">
                <a:cs typeface="Arial" panose="020B0604020202020204" pitchFamily="34" charset="0"/>
              </a:rPr>
              <a:t>niet</a:t>
            </a:r>
            <a:r>
              <a:rPr lang="en-US" sz="1400" dirty="0" smtClean="0">
                <a:cs typeface="Arial" panose="020B0604020202020204" pitchFamily="34" charset="0"/>
              </a:rPr>
              <a:t> in </a:t>
            </a:r>
            <a:r>
              <a:rPr lang="en-US" sz="1400" dirty="0" err="1" smtClean="0">
                <a:cs typeface="Arial" panose="020B0604020202020204" pitchFamily="34" charset="0"/>
              </a:rPr>
              <a:t>geval</a:t>
            </a:r>
            <a:r>
              <a:rPr lang="en-US" sz="1400" dirty="0" smtClean="0">
                <a:cs typeface="Arial" panose="020B0604020202020204" pitchFamily="34" charset="0"/>
              </a:rPr>
              <a:t> van </a:t>
            </a:r>
            <a:r>
              <a:rPr lang="en-US" sz="1400" dirty="0" err="1" smtClean="0">
                <a:cs typeface="Arial" panose="020B0604020202020204" pitchFamily="34" charset="0"/>
              </a:rPr>
              <a:t>aanvraag</a:t>
            </a:r>
            <a:r>
              <a:rPr lang="en-US" sz="1400" dirty="0" smtClean="0"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cs typeface="Arial" panose="020B0604020202020204" pitchFamily="34" charset="0"/>
              </a:rPr>
              <a:t>vanuit</a:t>
            </a:r>
            <a:r>
              <a:rPr lang="en-US" sz="1400" dirty="0" smtClean="0"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cs typeface="Arial" panose="020B0604020202020204" pitchFamily="34" charset="0"/>
              </a:rPr>
              <a:t>Vlaanderen</a:t>
            </a:r>
            <a:r>
              <a:rPr lang="en-US" sz="1400" dirty="0" smtClean="0">
                <a:cs typeface="Arial" panose="020B0604020202020204" pitchFamily="34" charset="0"/>
              </a:rPr>
              <a:t>!</a:t>
            </a:r>
            <a:r>
              <a:rPr lang="en-US" dirty="0" smtClean="0">
                <a:cs typeface="Arial" panose="020B0604020202020204" pitchFamily="34" charset="0"/>
              </a:rPr>
              <a:t>)</a:t>
            </a:r>
            <a:r>
              <a:rPr lang="en-US" sz="1400" dirty="0" smtClean="0">
                <a:cs typeface="Arial" panose="020B0604020202020204" pitchFamily="34" charset="0"/>
              </a:rPr>
              <a:t>, </a:t>
            </a:r>
            <a:r>
              <a:rPr lang="en-US" dirty="0">
                <a:cs typeface="Arial" panose="020B0604020202020204" pitchFamily="34" charset="0"/>
              </a:rPr>
              <a:t>Cyprus, </a:t>
            </a:r>
            <a:r>
              <a:rPr lang="en-US" dirty="0" err="1">
                <a:cs typeface="Arial" panose="020B0604020202020204" pitchFamily="34" charset="0"/>
              </a:rPr>
              <a:t>Duitsland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</a:rPr>
              <a:t>Griekenland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</a:rPr>
              <a:t>Ijsland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</a:rPr>
              <a:t>Kroatië</a:t>
            </a:r>
            <a:r>
              <a:rPr lang="en-US" dirty="0">
                <a:cs typeface="Arial" panose="020B0604020202020204" pitchFamily="34" charset="0"/>
              </a:rPr>
              <a:t>, Luxemburg, Nederland, Portugal, </a:t>
            </a:r>
            <a:r>
              <a:rPr lang="en-US" dirty="0" err="1">
                <a:cs typeface="Arial" panose="020B0604020202020204" pitchFamily="34" charset="0"/>
              </a:rPr>
              <a:t>Slovenië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</a:rPr>
              <a:t>Spanje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</a:rPr>
              <a:t>Tsjechië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</a:rPr>
              <a:t>Turkije</a:t>
            </a:r>
            <a:r>
              <a:rPr lang="en-US" dirty="0"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00B0F0"/>
                </a:solidFill>
                <a:cs typeface="Arial" panose="020B0604020202020204" pitchFamily="34" charset="0"/>
              </a:rPr>
              <a:t>385 €</a:t>
            </a:r>
            <a:r>
              <a:rPr lang="en-US" sz="24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b="1" dirty="0" err="1" smtClean="0">
                <a:cs typeface="Arial" panose="020B0604020202020204" pitchFamily="34" charset="0"/>
              </a:rPr>
              <a:t>Groep</a:t>
            </a:r>
            <a:r>
              <a:rPr lang="en-US" b="1" dirty="0" smtClean="0">
                <a:cs typeface="Arial" panose="020B0604020202020204" pitchFamily="34" charset="0"/>
              </a:rPr>
              <a:t> </a:t>
            </a:r>
            <a:r>
              <a:rPr lang="en-US" b="1" dirty="0">
                <a:cs typeface="Arial" panose="020B0604020202020204" pitchFamily="34" charset="0"/>
              </a:rPr>
              <a:t>3: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Bulgarije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</a:rPr>
              <a:t>Estland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</a:rPr>
              <a:t>Hongarije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</a:rPr>
              <a:t>Letland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</a:rPr>
              <a:t>Litouwen</a:t>
            </a:r>
            <a:r>
              <a:rPr lang="en-US" dirty="0">
                <a:cs typeface="Arial" panose="020B0604020202020204" pitchFamily="34" charset="0"/>
              </a:rPr>
              <a:t>, Malta, </a:t>
            </a:r>
            <a:r>
              <a:rPr lang="en-US" dirty="0" err="1">
                <a:cs typeface="Arial" panose="020B0604020202020204" pitchFamily="34" charset="0"/>
              </a:rPr>
              <a:t>Polen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</a:rPr>
              <a:t>Roemenië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</a:rPr>
              <a:t>Slovakije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</a:rPr>
              <a:t>Voormalige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Joegoslavische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Republiek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Macedonië</a:t>
            </a:r>
            <a:r>
              <a:rPr lang="en-US" dirty="0">
                <a:cs typeface="Arial" panose="020B0604020202020204" pitchFamily="34" charset="0"/>
              </a:rPr>
              <a:t> (FYROM): </a:t>
            </a:r>
            <a:r>
              <a:rPr lang="en-US" sz="2400" b="1" dirty="0">
                <a:solidFill>
                  <a:srgbClr val="00B0F0"/>
                </a:solidFill>
                <a:cs typeface="Arial" panose="020B0604020202020204" pitchFamily="34" charset="0"/>
              </a:rPr>
              <a:t>335 </a:t>
            </a:r>
            <a:r>
              <a:rPr lang="en-US" sz="24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€</a:t>
            </a:r>
            <a:endParaRPr lang="nl-BE" sz="2400" dirty="0">
              <a:solidFill>
                <a:srgbClr val="00B0F0"/>
              </a:solidFill>
              <a:cs typeface="Arial" pitchFamily="34" charset="0"/>
            </a:endParaRPr>
          </a:p>
          <a:p>
            <a:endParaRPr lang="nl-BE" sz="900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nl-BE" sz="2400" dirty="0" smtClean="0">
                <a:cs typeface="Arial" pitchFamily="34" charset="0"/>
              </a:rPr>
              <a:t>= maandbedragen (onvolledige maanden: x/30</a:t>
            </a:r>
            <a:r>
              <a:rPr lang="nl-BE" sz="2400" baseline="30000" dirty="0" smtClean="0">
                <a:cs typeface="Arial" pitchFamily="34" charset="0"/>
              </a:rPr>
              <a:t>e</a:t>
            </a:r>
            <a:r>
              <a:rPr lang="nl-BE" sz="2400" dirty="0" smtClean="0">
                <a:cs typeface="Arial" pitchFamily="34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0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785813"/>
            <a:ext cx="8147050" cy="66357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 +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871" y="1700808"/>
            <a:ext cx="8948617" cy="4350172"/>
          </a:xfrm>
        </p:spPr>
        <p:txBody>
          <a:bodyPr/>
          <a:lstStyle/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2400" b="1" dirty="0" err="1" smtClean="0">
                <a:cs typeface="Arial" pitchFamily="34" charset="0"/>
              </a:rPr>
              <a:t>Wanneer</a:t>
            </a:r>
            <a:r>
              <a:rPr lang="en-US" sz="2400" b="1" dirty="0" smtClean="0">
                <a:cs typeface="Arial" pitchFamily="34" charset="0"/>
              </a:rPr>
              <a:t> ?</a:t>
            </a:r>
            <a:endParaRPr lang="en-US" sz="2400" b="1" dirty="0">
              <a:cs typeface="Arial" pitchFamily="34" charset="0"/>
            </a:endParaRP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cs typeface="Arial" pitchFamily="34" charset="0"/>
              </a:rPr>
              <a:t>2 tot 12 </a:t>
            </a:r>
            <a:r>
              <a:rPr lang="en-US" sz="2400" dirty="0" err="1" smtClean="0">
                <a:cs typeface="Arial" pitchFamily="34" charset="0"/>
              </a:rPr>
              <a:t>maanden</a:t>
            </a:r>
            <a:r>
              <a:rPr lang="en-US" sz="2400" dirty="0" smtClean="0">
                <a:cs typeface="Arial" pitchFamily="34" charset="0"/>
              </a:rPr>
              <a:t> (minus al ‘</a:t>
            </a:r>
            <a:r>
              <a:rPr lang="en-US" sz="2400" dirty="0" err="1" smtClean="0">
                <a:cs typeface="Arial" pitchFamily="34" charset="0"/>
              </a:rPr>
              <a:t>opgebruikte</a:t>
            </a:r>
            <a:r>
              <a:rPr lang="en-US" sz="2400" dirty="0" smtClean="0">
                <a:cs typeface="Arial" pitchFamily="34" charset="0"/>
              </a:rPr>
              <a:t>’ E-</a:t>
            </a:r>
            <a:r>
              <a:rPr lang="en-US" sz="2400" dirty="0" err="1" smtClean="0">
                <a:cs typeface="Arial" pitchFamily="34" charset="0"/>
              </a:rPr>
              <a:t>maanden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in </a:t>
            </a:r>
            <a:r>
              <a:rPr lang="en-US" sz="2400" dirty="0" err="1" smtClean="0">
                <a:cs typeface="Arial" pitchFamily="34" charset="0"/>
              </a:rPr>
              <a:t>laatste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studiecyclus</a:t>
            </a:r>
            <a:r>
              <a:rPr lang="en-US" sz="2400" dirty="0">
                <a:cs typeface="Arial" pitchFamily="34" charset="0"/>
              </a:rPr>
              <a:t>) </a:t>
            </a:r>
            <a:endParaRPr lang="en-US" sz="2400" dirty="0" smtClean="0">
              <a:cs typeface="Arial" pitchFamily="34" charset="0"/>
            </a:endParaRP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pitchFamily="34" charset="0"/>
              </a:rPr>
              <a:t>o</a:t>
            </a:r>
            <a:r>
              <a:rPr lang="en-US" sz="2400" dirty="0" smtClean="0">
                <a:cs typeface="Arial" pitchFamily="34" charset="0"/>
              </a:rPr>
              <a:t>p </a:t>
            </a:r>
            <a:r>
              <a:rPr lang="en-US" sz="2400" dirty="0" err="1" smtClean="0">
                <a:cs typeface="Arial" pitchFamily="34" charset="0"/>
              </a:rPr>
              <a:t>te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nemen</a:t>
            </a:r>
            <a:r>
              <a:rPr lang="en-US" sz="2400" dirty="0" smtClean="0">
                <a:cs typeface="Arial" pitchFamily="34" charset="0"/>
              </a:rPr>
              <a:t> in </a:t>
            </a:r>
            <a:r>
              <a:rPr lang="en-US" sz="2400" dirty="0" err="1" smtClean="0">
                <a:cs typeface="Arial" pitchFamily="34" charset="0"/>
              </a:rPr>
              <a:t>jaar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volgend</a:t>
            </a:r>
            <a:r>
              <a:rPr lang="en-US" sz="2400" dirty="0">
                <a:cs typeface="Arial" pitchFamily="34" charset="0"/>
              </a:rPr>
              <a:t> op het </a:t>
            </a:r>
            <a:r>
              <a:rPr lang="en-US" sz="2400" dirty="0" err="1" smtClean="0">
                <a:cs typeface="Arial" pitchFamily="34" charset="0"/>
              </a:rPr>
              <a:t>afstudeerjaar</a:t>
            </a:r>
            <a:endParaRPr lang="en-US" sz="2400" dirty="0" smtClean="0">
              <a:cs typeface="Arial" pitchFamily="34" charset="0"/>
            </a:endParaRP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cs typeface="Arial" pitchFamily="34" charset="0"/>
              </a:rPr>
              <a:t>Vóór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periode</a:t>
            </a:r>
            <a:r>
              <a:rPr lang="en-US" sz="2400" dirty="0" smtClean="0">
                <a:cs typeface="Arial" pitchFamily="34" charset="0"/>
              </a:rPr>
              <a:t> van </a:t>
            </a:r>
            <a:r>
              <a:rPr lang="en-US" sz="2400" dirty="0" err="1" smtClean="0">
                <a:cs typeface="Arial" pitchFamily="34" charset="0"/>
              </a:rPr>
              <a:t>reguliere</a:t>
            </a:r>
            <a:r>
              <a:rPr lang="en-US" sz="2400" dirty="0" smtClean="0">
                <a:cs typeface="Arial" pitchFamily="34" charset="0"/>
              </a:rPr>
              <a:t> job met </a:t>
            </a:r>
            <a:r>
              <a:rPr lang="en-US" sz="2400" dirty="0" err="1" smtClean="0">
                <a:cs typeface="Arial" pitchFamily="34" charset="0"/>
              </a:rPr>
              <a:t>regulier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arbeidscontract</a:t>
            </a:r>
            <a:endParaRPr lang="nl-BE" sz="2400" dirty="0" smtClean="0">
              <a:cs typeface="Arial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nl-BE" sz="2400" dirty="0" smtClean="0">
              <a:cs typeface="Arial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nl-BE" sz="2400" b="1" dirty="0" smtClean="0">
                <a:cs typeface="Arial" pitchFamily="34" charset="0"/>
              </a:rPr>
              <a:t>Voor wie?</a:t>
            </a: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nl-BE" sz="2400" dirty="0" smtClean="0">
                <a:cs typeface="Arial" pitchFamily="34" charset="0"/>
              </a:rPr>
              <a:t>Afgestudeerde (prof) BA, MA, PhD</a:t>
            </a:r>
            <a:endParaRPr lang="en-US" sz="2400" dirty="0" smtClean="0">
              <a:cs typeface="Arial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7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785813"/>
            <a:ext cx="8147050" cy="66357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Erasmus+    </a:t>
            </a:r>
            <a:r>
              <a:rPr lang="en-GB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Waar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stage </a:t>
            </a:r>
            <a:r>
              <a:rPr lang="en-GB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doen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2816"/>
            <a:ext cx="8461405" cy="4350172"/>
          </a:xfrm>
        </p:spPr>
        <p:txBody>
          <a:bodyPr/>
          <a:lstStyle/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nl-BE" sz="2400" b="1" dirty="0"/>
              <a:t>Elke publieke of private </a:t>
            </a:r>
            <a:r>
              <a:rPr lang="nl-BE" sz="2400" b="1" dirty="0" smtClean="0"/>
              <a:t>organisatie</a:t>
            </a:r>
            <a:r>
              <a:rPr lang="nl-BE" sz="2400" b="1" dirty="0"/>
              <a:t> </a:t>
            </a:r>
            <a:r>
              <a:rPr lang="nl-BE" sz="2400" dirty="0" smtClean="0"/>
              <a:t>actief </a:t>
            </a:r>
            <a:r>
              <a:rPr lang="nl-BE" sz="2400" dirty="0"/>
              <a:t/>
            </a:r>
            <a:br>
              <a:rPr lang="nl-BE" sz="2400" dirty="0"/>
            </a:br>
            <a:r>
              <a:rPr lang="nl-BE" sz="2400" dirty="0" smtClean="0"/>
              <a:t>op </a:t>
            </a:r>
            <a:r>
              <a:rPr lang="nl-BE" sz="2400" dirty="0"/>
              <a:t>de arbeidsmarkt </a:t>
            </a: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nl-BE" sz="2400" dirty="0" smtClean="0"/>
              <a:t>of </a:t>
            </a:r>
            <a:r>
              <a:rPr lang="nl-BE" sz="2400" dirty="0"/>
              <a:t>in onderwijs, training en </a:t>
            </a:r>
            <a:r>
              <a:rPr lang="nl-BE" sz="2400" dirty="0" smtClean="0"/>
              <a:t>jeugdwerk</a:t>
            </a: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nl-BE" sz="2400" dirty="0" smtClean="0">
                <a:solidFill>
                  <a:srgbClr val="00B050"/>
                </a:solidFill>
              </a:rPr>
              <a:t>bij voorkeur niet in opstartfase &gt; check aantal personeelsleden</a:t>
            </a: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nl-BE" sz="2400" b="1" u="sng" dirty="0" smtClean="0"/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nl-BE" sz="2400" b="1" u="sng" dirty="0" smtClean="0"/>
              <a:t>Niet</a:t>
            </a:r>
            <a:r>
              <a:rPr lang="nl-BE" sz="2400" dirty="0" smtClean="0"/>
              <a:t> </a:t>
            </a:r>
            <a:r>
              <a:rPr lang="nl-BE" sz="2400" dirty="0"/>
              <a:t>:</a:t>
            </a:r>
            <a:br>
              <a:rPr lang="nl-BE" sz="2400" dirty="0"/>
            </a:br>
            <a:r>
              <a:rPr lang="nl-BE" sz="2400" dirty="0" smtClean="0"/>
              <a:t>- EU-instellingen </a:t>
            </a:r>
            <a:r>
              <a:rPr lang="nl-BE" sz="2400" dirty="0"/>
              <a:t>en -organismen, </a:t>
            </a:r>
            <a:r>
              <a:rPr lang="nl-BE" sz="2400" dirty="0" smtClean="0"/>
              <a:t>incl. gespecialiseerde agentschappen, cf. lijst </a:t>
            </a:r>
            <a:r>
              <a:rPr lang="nl-BE" dirty="0" smtClean="0"/>
              <a:t>http</a:t>
            </a:r>
            <a:r>
              <a:rPr lang="nl-BE" dirty="0"/>
              <a:t>://ec.europa.eu/institutions/index_en.htm</a:t>
            </a:r>
            <a:r>
              <a:rPr lang="nl-BE" sz="2400" dirty="0"/>
              <a:t/>
            </a:r>
            <a:br>
              <a:rPr lang="nl-BE" sz="2400" dirty="0"/>
            </a:br>
            <a:r>
              <a:rPr lang="nl-BE" sz="2400" dirty="0" smtClean="0"/>
              <a:t>- organisaties </a:t>
            </a:r>
            <a:r>
              <a:rPr lang="nl-BE" sz="2400" dirty="0"/>
              <a:t>die </a:t>
            </a:r>
            <a:r>
              <a:rPr lang="nl-BE" sz="2400" dirty="0" smtClean="0"/>
              <a:t>EU-programma’s </a:t>
            </a:r>
            <a:r>
              <a:rPr lang="nl-BE" sz="2400" dirty="0"/>
              <a:t>beheren, zoals nationale agentschappen</a:t>
            </a: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sz="2400" dirty="0" smtClean="0">
              <a:cs typeface="Arial" pitchFamily="34" charset="0"/>
            </a:endParaRP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cs typeface="Arial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16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785813"/>
            <a:ext cx="8147050" cy="66357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en-GB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Vlaams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stageplatform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‘Reconfirm’</a:t>
            </a:r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2816"/>
            <a:ext cx="8675687" cy="4350172"/>
          </a:xfrm>
        </p:spPr>
        <p:txBody>
          <a:bodyPr/>
          <a:lstStyle/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2400" dirty="0" smtClean="0">
                <a:cs typeface="Arial" panose="020B0604020202020204" pitchFamily="34" charset="0"/>
              </a:rPr>
              <a:t>= </a:t>
            </a:r>
            <a:r>
              <a:rPr lang="en-US" sz="2400" dirty="0" err="1" smtClean="0">
                <a:cs typeface="Arial" panose="020B0604020202020204" pitchFamily="34" charset="0"/>
              </a:rPr>
              <a:t>resultaat</a:t>
            </a:r>
            <a:r>
              <a:rPr lang="en-US" sz="2400" dirty="0" smtClean="0">
                <a:cs typeface="Arial" panose="020B0604020202020204" pitchFamily="34" charset="0"/>
              </a:rPr>
              <a:t> Reconfirm TOI- project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okt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. 2012-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maart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 2015)</a:t>
            </a: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2400" dirty="0" smtClean="0">
                <a:cs typeface="Arial" panose="020B0604020202020204" pitchFamily="34" charset="0"/>
              </a:rPr>
              <a:t>	&gt; </a:t>
            </a:r>
            <a:r>
              <a:rPr lang="en-US" sz="2400" dirty="0" err="1" smtClean="0">
                <a:cs typeface="Arial" panose="020B0604020202020204" pitchFamily="34" charset="0"/>
              </a:rPr>
              <a:t>oprichting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s</a:t>
            </a:r>
            <a:r>
              <a:rPr lang="en-US" sz="2400" dirty="0" err="1" smtClean="0">
                <a:cs typeface="Arial" panose="020B0604020202020204" pitchFamily="34" charset="0"/>
              </a:rPr>
              <a:t>tageplatform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voor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Vlaanderen</a:t>
            </a:r>
            <a:endParaRPr lang="en-US" sz="2400" dirty="0" smtClean="0">
              <a:cs typeface="Arial" panose="020B0604020202020204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2400" dirty="0">
                <a:cs typeface="Arial" panose="020B0604020202020204" pitchFamily="34" charset="0"/>
              </a:rPr>
              <a:t>	</a:t>
            </a:r>
            <a:r>
              <a:rPr lang="en-US" sz="2400" dirty="0" smtClean="0">
                <a:cs typeface="Arial" panose="020B0604020202020204" pitchFamily="34" charset="0"/>
              </a:rPr>
              <a:t>&gt; </a:t>
            </a:r>
            <a:r>
              <a:rPr lang="en-US" sz="2400" dirty="0" err="1" smtClean="0">
                <a:cs typeface="Arial" panose="020B0604020202020204" pitchFamily="34" charset="0"/>
              </a:rPr>
              <a:t>administratief</a:t>
            </a:r>
            <a:r>
              <a:rPr lang="en-US" sz="2400" dirty="0" smtClean="0">
                <a:cs typeface="Arial" panose="020B0604020202020204" pitchFamily="34" charset="0"/>
              </a:rPr>
              <a:t> online </a:t>
            </a:r>
            <a:r>
              <a:rPr lang="en-US" sz="2400" dirty="0" err="1" smtClean="0">
                <a:cs typeface="Arial" panose="020B0604020202020204" pitchFamily="34" charset="0"/>
              </a:rPr>
              <a:t>systeem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voor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beursaanvragen</a:t>
            </a:r>
            <a:endParaRPr lang="en-US" sz="2400" dirty="0" smtClean="0">
              <a:cs typeface="Arial" panose="020B0604020202020204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2400" dirty="0">
                <a:cs typeface="Arial" panose="020B0604020202020204" pitchFamily="34" charset="0"/>
              </a:rPr>
              <a:t>	</a:t>
            </a:r>
            <a:r>
              <a:rPr lang="en-US" sz="2400" dirty="0" smtClean="0">
                <a:cs typeface="Arial" panose="020B0604020202020204" pitchFamily="34" charset="0"/>
              </a:rPr>
              <a:t>&gt; database / </a:t>
            </a:r>
            <a:r>
              <a:rPr lang="en-US" sz="2400" dirty="0" err="1" smtClean="0">
                <a:cs typeface="Arial" panose="020B0604020202020204" pitchFamily="34" charset="0"/>
              </a:rPr>
              <a:t>stageportal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voor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stagiairs</a:t>
            </a:r>
            <a:r>
              <a:rPr lang="en-US" sz="2400" dirty="0" smtClean="0">
                <a:cs typeface="Arial" panose="020B0604020202020204" pitchFamily="34" charset="0"/>
              </a:rPr>
              <a:t> en </a:t>
            </a:r>
            <a:r>
              <a:rPr lang="en-US" sz="2400" dirty="0" err="1" smtClean="0">
                <a:cs typeface="Arial" panose="020B0604020202020204" pitchFamily="34" charset="0"/>
              </a:rPr>
              <a:t>bedrijven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2400" dirty="0">
                <a:cs typeface="Arial" panose="020B0604020202020204" pitchFamily="34" charset="0"/>
              </a:rPr>
              <a:t>	</a:t>
            </a:r>
            <a:r>
              <a:rPr lang="en-US" sz="2400" dirty="0" smtClean="0">
                <a:cs typeface="Arial" panose="020B0604020202020204" pitchFamily="34" charset="0"/>
              </a:rPr>
              <a:t>&gt; </a:t>
            </a:r>
            <a:r>
              <a:rPr lang="en-US" sz="2400" dirty="0" err="1" smtClean="0">
                <a:cs typeface="Arial" panose="020B0604020202020204" pitchFamily="34" charset="0"/>
              </a:rPr>
              <a:t>netwerk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endParaRPr lang="en-US" sz="2400" dirty="0"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800" dirty="0" smtClean="0"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cs typeface="Arial" panose="020B0604020202020204" pitchFamily="34" charset="0"/>
              </a:rPr>
              <a:t>Consortium  ‘Reconfirm </a:t>
            </a:r>
            <a:r>
              <a:rPr lang="en-US" sz="2400" dirty="0" err="1">
                <a:cs typeface="Arial" panose="020B0604020202020204" pitchFamily="34" charset="0"/>
              </a:rPr>
              <a:t>V</a:t>
            </a:r>
            <a:r>
              <a:rPr lang="en-US" sz="2400" dirty="0" err="1" smtClean="0">
                <a:cs typeface="Arial" panose="020B0604020202020204" pitchFamily="34" charset="0"/>
              </a:rPr>
              <a:t>laanderen</a:t>
            </a:r>
            <a:r>
              <a:rPr lang="en-US" sz="2400" dirty="0" smtClean="0">
                <a:cs typeface="Arial" panose="020B0604020202020204" pitchFamily="34" charset="0"/>
              </a:rPr>
              <a:t>’ (19/21 HO-</a:t>
            </a:r>
            <a:r>
              <a:rPr lang="en-US" sz="2400" dirty="0" err="1" smtClean="0">
                <a:cs typeface="Arial" panose="020B0604020202020204" pitchFamily="34" charset="0"/>
              </a:rPr>
              <a:t>instellingen</a:t>
            </a:r>
            <a:r>
              <a:rPr lang="en-US" sz="2400" dirty="0" smtClean="0">
                <a:cs typeface="Arial" panose="020B0604020202020204" pitchFamily="34" charset="0"/>
              </a:rPr>
              <a:t>) </a:t>
            </a:r>
            <a:r>
              <a:rPr lang="en-US" sz="2400" dirty="0" err="1" smtClean="0">
                <a:cs typeface="Arial" panose="020B0604020202020204" pitchFamily="34" charset="0"/>
              </a:rPr>
              <a:t>binnen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koepel</a:t>
            </a:r>
            <a:r>
              <a:rPr lang="en-US" sz="2400" dirty="0" smtClean="0">
                <a:cs typeface="Arial" panose="020B0604020202020204" pitchFamily="34" charset="0"/>
              </a:rPr>
              <a:t> Flanders Knowledge Area (FKA)</a:t>
            </a: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2400" dirty="0" smtClean="0">
                <a:cs typeface="Arial" panose="020B0604020202020204" pitchFamily="34" charset="0"/>
              </a:rPr>
              <a:t>		</a:t>
            </a:r>
            <a:r>
              <a:rPr lang="en-US" sz="2400" dirty="0" err="1" smtClean="0">
                <a:cs typeface="Arial" panose="020B0604020202020204" pitchFamily="34" charset="0"/>
              </a:rPr>
              <a:t>Beheer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beursbudget</a:t>
            </a:r>
            <a:r>
              <a:rPr lang="en-US" sz="2400" dirty="0" smtClean="0">
                <a:cs typeface="Arial" panose="020B0604020202020204" pitchFamily="34" charset="0"/>
              </a:rPr>
              <a:t>  Erasmus+ traineeships</a:t>
            </a:r>
          </a:p>
          <a:p>
            <a:pPr marL="1828800" lvl="4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2400" dirty="0" err="1" smtClean="0">
                <a:cs typeface="Arial" panose="020B0604020202020204" pitchFamily="34" charset="0"/>
              </a:rPr>
              <a:t>Beheert</a:t>
            </a:r>
            <a:r>
              <a:rPr lang="en-US" sz="2400" dirty="0" smtClean="0">
                <a:cs typeface="Arial" panose="020B0604020202020204" pitchFamily="34" charset="0"/>
              </a:rPr>
              <a:t> online </a:t>
            </a:r>
            <a:r>
              <a:rPr lang="en-US" sz="2400" dirty="0" err="1" smtClean="0">
                <a:cs typeface="Arial" panose="020B0604020202020204" pitchFamily="34" charset="0"/>
              </a:rPr>
              <a:t>beursaanvragen</a:t>
            </a:r>
            <a:r>
              <a:rPr lang="en-US" sz="2400" dirty="0" smtClean="0">
                <a:cs typeface="Arial" panose="020B0604020202020204" pitchFamily="34" charset="0"/>
              </a:rPr>
              <a:t> E+</a:t>
            </a:r>
            <a:endParaRPr 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63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785813"/>
            <a:ext cx="8147050" cy="66357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1" algn="r" eaLnBrk="1" hangingPunct="1">
              <a:defRPr/>
            </a:pPr>
            <a:r>
              <a:rPr lang="en-US" sz="2400" b="1" dirty="0">
                <a:cs typeface="Arial" pitchFamily="34" charset="0"/>
              </a:rPr>
              <a:t>Erasmus</a:t>
            </a:r>
            <a:r>
              <a:rPr lang="en-US" sz="2400" b="1" dirty="0" smtClean="0">
                <a:cs typeface="Arial" pitchFamily="34" charset="0"/>
              </a:rPr>
              <a:t>+    hoe </a:t>
            </a:r>
            <a:r>
              <a:rPr lang="en-US" sz="2400" b="1" dirty="0" err="1" smtClean="0">
                <a:cs typeface="Arial" pitchFamily="34" charset="0"/>
              </a:rPr>
              <a:t>aanvragen</a:t>
            </a:r>
            <a:r>
              <a:rPr lang="en-US" sz="2400" b="1" dirty="0" smtClean="0">
                <a:cs typeface="Arial" pitchFamily="34" charset="0"/>
              </a:rPr>
              <a:t>?</a:t>
            </a:r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9388"/>
            <a:ext cx="8456077" cy="4715916"/>
          </a:xfrm>
        </p:spPr>
        <p:txBody>
          <a:bodyPr/>
          <a:lstStyle/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sz="800" dirty="0" smtClean="0">
              <a:cs typeface="Arial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Vlaamse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afstuderenden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via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www.Reconfirm.eu</a:t>
            </a:r>
            <a:endParaRPr lang="en-US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2400" dirty="0" err="1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Zelf</a:t>
            </a:r>
            <a:r>
              <a:rPr lang="en-US" sz="2400" dirty="0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en-US" sz="2400" dirty="0" err="1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registreren</a:t>
            </a:r>
            <a:r>
              <a:rPr lang="en-US" sz="2400" dirty="0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noodzakelijk</a:t>
            </a:r>
            <a:r>
              <a:rPr lang="en-US" sz="2400" dirty="0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2400" dirty="0" err="1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vóór</a:t>
            </a:r>
            <a:r>
              <a:rPr lang="en-US" sz="2400" dirty="0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ontvangst</a:t>
            </a:r>
            <a:r>
              <a:rPr lang="en-US" sz="2400" dirty="0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het </a:t>
            </a:r>
            <a:r>
              <a:rPr lang="en-US" sz="2400" dirty="0" err="1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eindresultaat</a:t>
            </a:r>
            <a:r>
              <a:rPr lang="en-US" sz="2400" dirty="0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je </a:t>
            </a:r>
            <a:r>
              <a:rPr lang="en-US" sz="2400" dirty="0" err="1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</a:t>
            </a:r>
            <a:r>
              <a:rPr lang="en-US" sz="2400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nl-BE" sz="2400" dirty="0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Ongeacht je afstudeert in juni, september of februari</a:t>
            </a:r>
            <a:r>
              <a:rPr lang="nl-B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8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nl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Let wel: datum ontvangst eindresultaat  ≠  proclamatiedatum !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nl-BE" sz="8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Registratie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(veld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invullen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+ 2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formulier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ondertekenen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Beursaanvraag </a:t>
            </a:r>
            <a:r>
              <a:rPr lang="nl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stap 3</a:t>
            </a: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sz="800" b="1" dirty="0" smtClean="0">
              <a:solidFill>
                <a:srgbClr val="00B05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9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abloon">
  <a:themeElements>
    <a:clrScheme name="JVB def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484E0"/>
      </a:accent1>
      <a:accent2>
        <a:srgbClr val="1B0287"/>
      </a:accent2>
      <a:accent3>
        <a:srgbClr val="009900"/>
      </a:accent3>
      <a:accent4>
        <a:srgbClr val="3333CC"/>
      </a:accent4>
      <a:accent5>
        <a:srgbClr val="FF0066"/>
      </a:accent5>
      <a:accent6>
        <a:srgbClr val="FF9900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anchor="ctr"/>
      <a:lstStyle>
        <a:defPPr>
          <a:defRPr sz="1200" dirty="0" err="1">
            <a:solidFill>
              <a:srgbClr val="898989"/>
            </a:solidFill>
            <a:latin typeface="Calibri" pitchFamily="34" charset="0"/>
          </a:defRPr>
        </a:defPPr>
      </a:lstStyle>
    </a:txDef>
  </a:objectDefaults>
  <a:extraClrSchemeLst>
    <a:extraClrScheme>
      <a:clrScheme name="MMLab_ibbt_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MLab_ibbt_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MLab_ibbt_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MLab_ibbt_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MLab_ibbt_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MLab_ibbt_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MLab_ibbt_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MLab_ibbt_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MLab_ibbt_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MLab_ibbt_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MLab_ibbt_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MLab_ibbt_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655</Words>
  <Application>Microsoft Office PowerPoint</Application>
  <PresentationFormat>Diavoorstelling (4:3)</PresentationFormat>
  <Paragraphs>180</Paragraphs>
  <Slides>19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Symbol</vt:lpstr>
      <vt:lpstr>Tahoma</vt:lpstr>
      <vt:lpstr>Sjabloon</vt:lpstr>
      <vt:lpstr>PowerPoint-presentatie</vt:lpstr>
      <vt:lpstr>Inhoud presentatie</vt:lpstr>
      <vt:lpstr>Waarom? </vt:lpstr>
      <vt:lpstr>Beurzen</vt:lpstr>
      <vt:lpstr>Erasmus+ beurs stage na studie</vt:lpstr>
      <vt:lpstr>Erasmus +</vt:lpstr>
      <vt:lpstr>Erasmus+    Waar stage doen? </vt:lpstr>
      <vt:lpstr>Vlaams stageplatform ‘Reconfirm’</vt:lpstr>
      <vt:lpstr>Erasmus+    hoe aanvragen?</vt:lpstr>
      <vt:lpstr>Aanvraagprocedure (1)</vt:lpstr>
      <vt:lpstr>Aanvraagprocedure (2)</vt:lpstr>
      <vt:lpstr>Aanvraagprocedure (3)</vt:lpstr>
      <vt:lpstr>E+ Stagebeurzen algemeen</vt:lpstr>
      <vt:lpstr>Talen</vt:lpstr>
      <vt:lpstr>Administratie na de stage</vt:lpstr>
      <vt:lpstr>Hoe vind je een buitenlandse stage?</vt:lpstr>
      <vt:lpstr>Tips voor een succesvolle stage</vt:lpstr>
      <vt:lpstr>Statuut</vt:lpstr>
      <vt:lpstr>Meer info</vt:lpstr>
    </vt:vector>
  </TitlesOfParts>
  <Company>UGent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Policy at Ghent University</dc:title>
  <dc:creator>jmvdberg</dc:creator>
  <cp:lastModifiedBy>Patricia Burssens</cp:lastModifiedBy>
  <cp:revision>590</cp:revision>
  <cp:lastPrinted>2015-03-30T15:29:33Z</cp:lastPrinted>
  <dcterms:created xsi:type="dcterms:W3CDTF">2009-04-23T12:48:20Z</dcterms:created>
  <dcterms:modified xsi:type="dcterms:W3CDTF">2015-05-21T09:05:05Z</dcterms:modified>
</cp:coreProperties>
</file>