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sldIdLst>
    <p:sldId id="256" r:id="rId2"/>
    <p:sldId id="311" r:id="rId3"/>
    <p:sldId id="348" r:id="rId4"/>
    <p:sldId id="366" r:id="rId5"/>
    <p:sldId id="312" r:id="rId6"/>
    <p:sldId id="313" r:id="rId7"/>
    <p:sldId id="314" r:id="rId8"/>
    <p:sldId id="318" r:id="rId9"/>
    <p:sldId id="387" r:id="rId10"/>
    <p:sldId id="320" r:id="rId11"/>
    <p:sldId id="322" r:id="rId12"/>
    <p:sldId id="389" r:id="rId13"/>
    <p:sldId id="388" r:id="rId14"/>
    <p:sldId id="324" r:id="rId15"/>
    <p:sldId id="325" r:id="rId16"/>
    <p:sldId id="330" r:id="rId17"/>
    <p:sldId id="397" r:id="rId18"/>
    <p:sldId id="331" r:id="rId19"/>
    <p:sldId id="332" r:id="rId20"/>
    <p:sldId id="333" r:id="rId21"/>
    <p:sldId id="350" r:id="rId22"/>
    <p:sldId id="392" r:id="rId23"/>
    <p:sldId id="398" r:id="rId24"/>
    <p:sldId id="351" r:id="rId25"/>
    <p:sldId id="352" r:id="rId26"/>
    <p:sldId id="391" r:id="rId27"/>
    <p:sldId id="395" r:id="rId28"/>
    <p:sldId id="353" r:id="rId29"/>
    <p:sldId id="354" r:id="rId30"/>
    <p:sldId id="396" r:id="rId31"/>
    <p:sldId id="356" r:id="rId32"/>
    <p:sldId id="393" r:id="rId33"/>
    <p:sldId id="394" r:id="rId34"/>
    <p:sldId id="368" r:id="rId35"/>
    <p:sldId id="379" r:id="rId36"/>
    <p:sldId id="380" r:id="rId37"/>
    <p:sldId id="381" r:id="rId38"/>
    <p:sldId id="382" r:id="rId39"/>
    <p:sldId id="383" r:id="rId40"/>
    <p:sldId id="385" r:id="rId41"/>
    <p:sldId id="384" r:id="rId42"/>
    <p:sldId id="386" r:id="rId43"/>
    <p:sldId id="369" r:id="rId44"/>
    <p:sldId id="370" r:id="rId45"/>
    <p:sldId id="371" r:id="rId46"/>
    <p:sldId id="372" r:id="rId47"/>
    <p:sldId id="373" r:id="rId48"/>
    <p:sldId id="374" r:id="rId49"/>
    <p:sldId id="375" r:id="rId50"/>
    <p:sldId id="376" r:id="rId51"/>
    <p:sldId id="377" r:id="rId52"/>
    <p:sldId id="378" r:id="rId53"/>
    <p:sldId id="363" r:id="rId54"/>
    <p:sldId id="364" r:id="rId55"/>
    <p:sldId id="365" r:id="rId56"/>
    <p:sldId id="308" r:id="rId57"/>
    <p:sldId id="390" r:id="rId58"/>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94" autoAdjust="0"/>
  </p:normalViewPr>
  <p:slideViewPr>
    <p:cSldViewPr snapToGrid="0" showGuides="1">
      <p:cViewPr varScale="1">
        <p:scale>
          <a:sx n="77" d="100"/>
          <a:sy n="77" d="100"/>
        </p:scale>
        <p:origin x="564" y="108"/>
      </p:cViewPr>
      <p:guideLst>
        <p:guide orient="horz" pos="3072"/>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30/04/2019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2C2022-8B24-4262-9F95-E3F7368C329B}" type="slidenum">
              <a:rPr lang="en-GB" altLang="nl-BE" smtClean="0"/>
              <a:pPr>
                <a:spcBef>
                  <a:spcPct val="0"/>
                </a:spcBef>
              </a:pPr>
              <a:t>2</a:t>
            </a:fld>
            <a:endParaRPr lang="en-GB" altLang="nl-BE"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217046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059694-3184-43B9-8CC3-6F32E5C15935}" type="slidenum">
              <a:rPr lang="en-GB" altLang="nl-BE" smtClean="0"/>
              <a:pPr>
                <a:spcBef>
                  <a:spcPct val="0"/>
                </a:spcBef>
              </a:pPr>
              <a:t>17</a:t>
            </a:fld>
            <a:endParaRPr lang="en-GB" altLang="nl-BE"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102611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059694-3184-43B9-8CC3-6F32E5C15935}" type="slidenum">
              <a:rPr lang="en-GB" altLang="nl-BE" smtClean="0"/>
              <a:pPr>
                <a:spcBef>
                  <a:spcPct val="0"/>
                </a:spcBef>
              </a:pPr>
              <a:t>18</a:t>
            </a:fld>
            <a:endParaRPr lang="en-GB" altLang="nl-BE"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3375344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FEC506-F92A-40C1-AFDB-6FA06EC81763}" type="slidenum">
              <a:rPr lang="en-GB" altLang="nl-BE" smtClean="0"/>
              <a:pPr>
                <a:spcBef>
                  <a:spcPct val="0"/>
                </a:spcBef>
              </a:pPr>
              <a:t>19</a:t>
            </a:fld>
            <a:endParaRPr lang="en-GB" altLang="nl-BE"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29165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64FF4C-D42A-4043-B51F-4CFC750F1CF0}" type="slidenum">
              <a:rPr lang="en-GB" altLang="nl-BE" smtClean="0"/>
              <a:pPr>
                <a:spcBef>
                  <a:spcPct val="0"/>
                </a:spcBef>
              </a:pPr>
              <a:t>20</a:t>
            </a:fld>
            <a:endParaRPr lang="en-GB" altLang="nl-B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170332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35</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330318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36</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3337496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37</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39208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38</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4183278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39</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356130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40</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2248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9D159A-DCE9-408B-A77B-E95AF90D5FE8}" type="slidenum">
              <a:rPr lang="en-GB" altLang="nl-BE" smtClean="0"/>
              <a:pPr>
                <a:spcBef>
                  <a:spcPct val="0"/>
                </a:spcBef>
              </a:pPr>
              <a:t>6</a:t>
            </a:fld>
            <a:endParaRPr lang="en-GB" altLang="nl-BE"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188626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41</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270060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42</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2928359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A1750B-05AE-40E5-86B0-C7EBD272F873}" type="slidenum">
              <a:rPr lang="en-GB" altLang="nl-BE" smtClean="0"/>
              <a:pPr>
                <a:spcBef>
                  <a:spcPct val="0"/>
                </a:spcBef>
              </a:pPr>
              <a:t>56</a:t>
            </a:fld>
            <a:endParaRPr lang="en-GB" altLang="nl-BE"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207192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660093-E3DB-47B2-9CB4-44E20F070F98}" type="slidenum">
              <a:rPr lang="en-GB" altLang="nl-BE" smtClean="0"/>
              <a:pPr>
                <a:spcBef>
                  <a:spcPct val="0"/>
                </a:spcBef>
              </a:pPr>
              <a:t>7</a:t>
            </a:fld>
            <a:endParaRPr lang="en-GB" altLang="nl-BE"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395025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D0E2A-68AD-4104-B1C3-C96561205773}" type="slidenum">
              <a:rPr lang="en-GB" altLang="nl-BE" smtClean="0"/>
              <a:pPr>
                <a:spcBef>
                  <a:spcPct val="0"/>
                </a:spcBef>
              </a:pPr>
              <a:t>8</a:t>
            </a:fld>
            <a:endParaRPr lang="en-GB" altLang="nl-B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84322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8DF718-97F3-4385-9870-C251A7701E32}" type="slidenum">
              <a:rPr lang="en-GB" altLang="nl-BE" smtClean="0"/>
              <a:pPr>
                <a:spcBef>
                  <a:spcPct val="0"/>
                </a:spcBef>
              </a:pPr>
              <a:t>10</a:t>
            </a:fld>
            <a:endParaRPr lang="en-GB" altLang="nl-BE"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163769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78F716-640D-4D7F-A38F-E35C16A59351}" type="slidenum">
              <a:rPr lang="en-GB" altLang="nl-BE" smtClean="0"/>
              <a:pPr>
                <a:spcBef>
                  <a:spcPct val="0"/>
                </a:spcBef>
              </a:pPr>
              <a:t>11</a:t>
            </a:fld>
            <a:endParaRPr lang="en-GB" altLang="nl-B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51455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78F716-640D-4D7F-A38F-E35C16A59351}" type="slidenum">
              <a:rPr lang="en-GB" altLang="nl-BE" smtClean="0"/>
              <a:pPr>
                <a:spcBef>
                  <a:spcPct val="0"/>
                </a:spcBef>
              </a:pPr>
              <a:t>12</a:t>
            </a:fld>
            <a:endParaRPr lang="en-GB" altLang="nl-B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368128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78F716-640D-4D7F-A38F-E35C16A59351}" type="slidenum">
              <a:rPr lang="en-GB" altLang="nl-BE" smtClean="0"/>
              <a:pPr>
                <a:spcBef>
                  <a:spcPct val="0"/>
                </a:spcBef>
              </a:pPr>
              <a:t>13</a:t>
            </a:fld>
            <a:endParaRPr lang="en-GB" altLang="nl-B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294100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059694-3184-43B9-8CC3-6F32E5C15935}" type="slidenum">
              <a:rPr lang="en-GB" altLang="nl-BE" smtClean="0"/>
              <a:pPr>
                <a:spcBef>
                  <a:spcPct val="0"/>
                </a:spcBef>
              </a:pPr>
              <a:t>16</a:t>
            </a:fld>
            <a:endParaRPr lang="en-GB" altLang="nl-BE"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smtClean="0">
              <a:latin typeface="Arial" panose="020B0604020202020204" pitchFamily="34" charset="0"/>
            </a:endParaRPr>
          </a:p>
        </p:txBody>
      </p:sp>
    </p:spTree>
    <p:extLst>
      <p:ext uri="{BB962C8B-B14F-4D97-AF65-F5344CB8AC3E}">
        <p14:creationId xmlns:p14="http://schemas.microsoft.com/office/powerpoint/2010/main" val="1504627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866934" y="2275840"/>
            <a:ext cx="7657915" cy="6448213"/>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8813826" y="2275840"/>
            <a:ext cx="7657915" cy="6448213"/>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F7AEABA1-9E78-4651-A7E7-98C9EC4ABF86}" type="slidenum">
              <a:rPr lang="en-GB" altLang="nl-BE"/>
              <a:pPr>
                <a:defRPr/>
              </a:pPr>
              <a:t>‹nr.›</a:t>
            </a:fld>
            <a:endParaRPr lang="en-GB" altLang="nl-BE"/>
          </a:p>
        </p:txBody>
      </p:sp>
      <p:sp>
        <p:nvSpPr>
          <p:cNvPr id="6" name="Rectangle 219"/>
          <p:cNvSpPr>
            <a:spLocks noGrp="1" noChangeArrowheads="1"/>
          </p:cNvSpPr>
          <p:nvPr>
            <p:ph type="dt" sz="half" idx="11"/>
          </p:nvPr>
        </p:nvSpPr>
        <p:spPr>
          <a:ln/>
        </p:spPr>
        <p:txBody>
          <a:bodyPr/>
          <a:lstStyle>
            <a:lvl1pPr>
              <a:defRPr/>
            </a:lvl1pPr>
          </a:lstStyle>
          <a:p>
            <a:pPr>
              <a:defRPr/>
            </a:pPr>
            <a:endParaRPr lang="nl-BE" altLang="nl-BE"/>
          </a:p>
        </p:txBody>
      </p:sp>
      <p:sp>
        <p:nvSpPr>
          <p:cNvPr id="7" name="Rectangle 220"/>
          <p:cNvSpPr>
            <a:spLocks noGrp="1" noChangeArrowheads="1"/>
          </p:cNvSpPr>
          <p:nvPr>
            <p:ph type="ftr" sz="quarter" idx="12"/>
          </p:nvPr>
        </p:nvSpPr>
        <p:spPr>
          <a:ln/>
        </p:spPr>
        <p:txBody>
          <a:bodyPr/>
          <a:lstStyle>
            <a:lvl1pPr>
              <a:defRPr/>
            </a:lvl1pPr>
          </a:lstStyle>
          <a:p>
            <a:pPr>
              <a:defRPr/>
            </a:pPr>
            <a:endParaRPr lang="nl-BE" altLang="nl-BE"/>
          </a:p>
        </p:txBody>
      </p:sp>
    </p:spTree>
    <p:extLst>
      <p:ext uri="{BB962C8B-B14F-4D97-AF65-F5344CB8AC3E}">
        <p14:creationId xmlns:p14="http://schemas.microsoft.com/office/powerpoint/2010/main" val="343881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NL" noProof="0" smtClean="0"/>
              <a:t>Klik om de stijl te bewerken</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rganisation Placeholder"/>
          <p:cNvSpPr>
            <a:spLocks noGrp="1"/>
          </p:cNvSpPr>
          <p:nvPr>
            <p:ph type="body" sz="quarter" idx="10" hasCustomPrompt="1"/>
          </p:nvPr>
        </p:nvSpPr>
        <p:spPr bwMode="white">
          <a:xfrm>
            <a:off x="8564451" y="388531"/>
            <a:ext cx="8293993" cy="540000"/>
          </a:xfrm>
        </p:spPr>
        <p:txBody>
          <a:bodyPr anchor="b" anchorCtr="0">
            <a:normAutofit/>
          </a:bodyPr>
          <a:lstStyle>
            <a:lvl1pPr marL="0" indent="0">
              <a:lnSpc>
                <a:spcPts val="1700"/>
              </a:lnSpc>
              <a:buNone/>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uFill>
                  <a:solidFill>
                    <a:schemeClr val="bg1"/>
                  </a:solidFill>
                </a:uFill>
              </a:defRPr>
            </a:lvl2pPr>
          </a:lstStyle>
          <a:p>
            <a:pPr lvl="0"/>
            <a:r>
              <a:rPr lang="nl-BE" noProof="0" dirty="0"/>
              <a:t>Klik om de organisatie stijlen te bewerken</a:t>
            </a:r>
          </a:p>
          <a:p>
            <a:pPr lvl="1"/>
            <a:r>
              <a:rPr lang="nl-BE" noProof="0" smtClean="0"/>
              <a:t>tweede niveau</a:t>
            </a:r>
            <a:endParaRPr lang="nl-BE" noProof="0" dirty="0"/>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dirty="0"/>
              <a:t>Partnerlogo 4</a:t>
            </a:r>
          </a:p>
        </p:txBody>
      </p:sp>
      <p:sp>
        <p:nvSpPr>
          <p:cNvPr id="5" name="Rectangle 4"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3714979"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10" name="Rectangle 9"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Klik om de stijl te bewerken</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fld id="{25470885-0B31-4E06-AE71-7E16801F2838}" type="datetime1">
              <a:rPr lang="nl-BE" noProof="0" smtClean="0"/>
              <a:t>30/04/2019</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Klik om de stijl te bewerken</a:t>
            </a:r>
            <a:endParaRPr lang="nl-BE" noProof="0" dirty="0"/>
          </a:p>
        </p:txBody>
      </p:sp>
      <p:sp>
        <p:nvSpPr>
          <p:cNvPr id="4" name="Date Placeholder 3"/>
          <p:cNvSpPr>
            <a:spLocks noGrp="1"/>
          </p:cNvSpPr>
          <p:nvPr>
            <p:ph type="dt" sz="half" idx="10"/>
          </p:nvPr>
        </p:nvSpPr>
        <p:spPr/>
        <p:txBody>
          <a:bodyPr/>
          <a:lstStyle/>
          <a:p>
            <a:fld id="{E7410F60-8C93-4C37-B51A-4DDAE36F7E9B}" type="datetime1">
              <a:rPr lang="nl-BE" noProof="0" smtClean="0"/>
              <a:t>30/04/2019</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Klik om de stijl te bewerken</a:t>
            </a:r>
            <a:endParaRPr lang="nl-BE" noProof="0" dirty="0"/>
          </a:p>
        </p:txBody>
      </p:sp>
      <p:sp>
        <p:nvSpPr>
          <p:cNvPr id="3" name="Date Placeholder 2"/>
          <p:cNvSpPr>
            <a:spLocks noGrp="1"/>
          </p:cNvSpPr>
          <p:nvPr>
            <p:ph type="dt" sz="half" idx="10"/>
          </p:nvPr>
        </p:nvSpPr>
        <p:spPr/>
        <p:txBody>
          <a:bodyPr/>
          <a:lstStyle/>
          <a:p>
            <a:fld id="{656594B6-17DF-4759-A7A5-128AFEA77F2C}" type="datetime1">
              <a:rPr lang="nl-BE" noProof="0" smtClean="0"/>
              <a:t>30/04/2019</a:t>
            </a:fld>
            <a:endParaRPr lang="nl-BE" noProof="0" dirty="0"/>
          </a:p>
        </p:txBody>
      </p:sp>
      <p:sp>
        <p:nvSpPr>
          <p:cNvPr id="4" name="Footer Placeholder 3"/>
          <p:cNvSpPr>
            <a:spLocks noGrp="1"/>
          </p:cNvSpPr>
          <p:nvPr>
            <p:ph type="ftr" sz="quarter" idx="11"/>
          </p:nvPr>
        </p:nvSpPr>
        <p:spPr/>
        <p:txBody>
          <a:bodyPr/>
          <a:lstStyle/>
          <a:p>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30-4-2019</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marL="0" indent="0">
              <a:lnSpc>
                <a:spcPts val="3500"/>
              </a:lnSpc>
              <a:buNone/>
              <a:defRPr sz="2400">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3714979" cy="1393200"/>
          </a:xfrm>
          <a:prstGeom prst="rect">
            <a:avLst/>
          </a:prstGeom>
        </p:spPr>
      </p:pic>
    </p:spTree>
    <p:extLst>
      <p:ext uri="{BB962C8B-B14F-4D97-AF65-F5344CB8AC3E}">
        <p14:creationId xmlns:p14="http://schemas.microsoft.com/office/powerpoint/2010/main" val="3103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369636" y="6267592"/>
            <a:ext cx="14737874" cy="1937173"/>
          </a:xfrm>
        </p:spPr>
        <p:txBody>
          <a:bodyPr anchor="t"/>
          <a:lstStyle>
            <a:lvl1pPr algn="l">
              <a:defRPr sz="5689"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1369636" y="4133993"/>
            <a:ext cx="14737874" cy="2133599"/>
          </a:xfrm>
        </p:spPr>
        <p:txBody>
          <a:bodyPr anchor="b"/>
          <a:lstStyle>
            <a:lvl1pPr marL="0" indent="0">
              <a:buNone/>
              <a:defRPr sz="2844"/>
            </a:lvl1pPr>
            <a:lvl2pPr marL="650230" indent="0">
              <a:buNone/>
              <a:defRPr sz="2560"/>
            </a:lvl2pPr>
            <a:lvl3pPr marL="1300460" indent="0">
              <a:buNone/>
              <a:defRPr sz="2276"/>
            </a:lvl3pPr>
            <a:lvl4pPr marL="1950690" indent="0">
              <a:buNone/>
              <a:defRPr sz="1991"/>
            </a:lvl4pPr>
            <a:lvl5pPr marL="2600919" indent="0">
              <a:buNone/>
              <a:defRPr sz="1991"/>
            </a:lvl5pPr>
            <a:lvl6pPr marL="3251149" indent="0">
              <a:buNone/>
              <a:defRPr sz="1991"/>
            </a:lvl6pPr>
            <a:lvl7pPr marL="3901379" indent="0">
              <a:buNone/>
              <a:defRPr sz="1991"/>
            </a:lvl7pPr>
            <a:lvl8pPr marL="4551609" indent="0">
              <a:buNone/>
              <a:defRPr sz="1991"/>
            </a:lvl8pPr>
            <a:lvl9pPr marL="5201839" indent="0">
              <a:buNone/>
              <a:defRPr sz="1991"/>
            </a:lvl9pPr>
          </a:lstStyle>
          <a:p>
            <a:pPr lvl="0"/>
            <a:r>
              <a:rPr lang="nl-NL" smtClean="0"/>
              <a:t>Klik om de modelstijlen te bewerken</a:t>
            </a:r>
          </a:p>
        </p:txBody>
      </p:sp>
      <p:sp>
        <p:nvSpPr>
          <p:cNvPr id="4" name="Rectangle 218"/>
          <p:cNvSpPr>
            <a:spLocks noGrp="1" noChangeArrowheads="1"/>
          </p:cNvSpPr>
          <p:nvPr>
            <p:ph type="sldNum" sz="quarter" idx="10"/>
          </p:nvPr>
        </p:nvSpPr>
        <p:spPr>
          <a:ln/>
        </p:spPr>
        <p:txBody>
          <a:bodyPr/>
          <a:lstStyle>
            <a:lvl1pPr>
              <a:defRPr/>
            </a:lvl1pPr>
          </a:lstStyle>
          <a:p>
            <a:pPr>
              <a:defRPr/>
            </a:pPr>
            <a:fld id="{C38CE70A-3312-49CA-A2D4-9E551FC500D5}" type="slidenum">
              <a:rPr lang="en-GB" altLang="nl-BE"/>
              <a:pPr>
                <a:defRPr/>
              </a:pPr>
              <a:t>‹nr.›</a:t>
            </a:fld>
            <a:endParaRPr lang="en-GB" altLang="nl-BE"/>
          </a:p>
        </p:txBody>
      </p:sp>
      <p:sp>
        <p:nvSpPr>
          <p:cNvPr id="5" name="Rectangle 219"/>
          <p:cNvSpPr>
            <a:spLocks noGrp="1" noChangeArrowheads="1"/>
          </p:cNvSpPr>
          <p:nvPr>
            <p:ph type="dt" sz="half" idx="11"/>
          </p:nvPr>
        </p:nvSpPr>
        <p:spPr>
          <a:ln/>
        </p:spPr>
        <p:txBody>
          <a:bodyPr/>
          <a:lstStyle>
            <a:lvl1pPr>
              <a:defRPr/>
            </a:lvl1pPr>
          </a:lstStyle>
          <a:p>
            <a:pPr>
              <a:defRPr/>
            </a:pPr>
            <a:endParaRPr lang="nl-BE" altLang="nl-BE"/>
          </a:p>
        </p:txBody>
      </p:sp>
      <p:sp>
        <p:nvSpPr>
          <p:cNvPr id="6" name="Rectangle 220"/>
          <p:cNvSpPr>
            <a:spLocks noGrp="1" noChangeArrowheads="1"/>
          </p:cNvSpPr>
          <p:nvPr>
            <p:ph type="ftr" sz="quarter" idx="12"/>
          </p:nvPr>
        </p:nvSpPr>
        <p:spPr>
          <a:ln/>
        </p:spPr>
        <p:txBody>
          <a:bodyPr/>
          <a:lstStyle>
            <a:lvl1pPr>
              <a:defRPr/>
            </a:lvl1pPr>
          </a:lstStyle>
          <a:p>
            <a:pPr>
              <a:defRPr/>
            </a:pPr>
            <a:endParaRPr lang="nl-BE" altLang="nl-BE"/>
          </a:p>
        </p:txBody>
      </p:sp>
    </p:spTree>
    <p:extLst>
      <p:ext uri="{BB962C8B-B14F-4D97-AF65-F5344CB8AC3E}">
        <p14:creationId xmlns:p14="http://schemas.microsoft.com/office/powerpoint/2010/main" val="329704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30/04/2019</a:t>
            </a:fld>
            <a:endParaRPr lang="nl-BE"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 id="2147483677" r:id="rId9"/>
    <p:sldLayoutId id="2147483678"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aalenletterkunde.ugent.be/mast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schrijven.ugent.b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www.taalenletterkunde.ugent.be/file/54"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taalenletterkunde.ugent.b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p:txBody>
          <a:bodyPr/>
          <a:lstStyle/>
          <a:p>
            <a:r>
              <a:rPr lang="nl-NL" sz="6600" dirty="0" smtClean="0"/>
              <a:t>Masters taal- en letterkunde</a:t>
            </a:r>
            <a:endParaRPr lang="nl-NL" sz="6600" dirty="0"/>
          </a:p>
        </p:txBody>
      </p:sp>
      <p:sp>
        <p:nvSpPr>
          <p:cNvPr id="18" name="Ondertitel 17"/>
          <p:cNvSpPr>
            <a:spLocks noGrp="1"/>
          </p:cNvSpPr>
          <p:nvPr>
            <p:ph type="subTitle" idx="1"/>
          </p:nvPr>
        </p:nvSpPr>
        <p:spPr/>
        <p:txBody>
          <a:bodyPr/>
          <a:lstStyle/>
          <a:p>
            <a:r>
              <a:rPr lang="nl-NL" dirty="0" smtClean="0"/>
              <a:t>Infosessie 30 april 2019</a:t>
            </a:r>
            <a:endParaRPr lang="nl-NL" dirty="0"/>
          </a:p>
        </p:txBody>
      </p:sp>
      <p:sp>
        <p:nvSpPr>
          <p:cNvPr id="6" name="Text Placeholder Organsation L1/L2"/>
          <p:cNvSpPr>
            <a:spLocks noGrp="1"/>
          </p:cNvSpPr>
          <p:nvPr>
            <p:ph type="body" sz="quarter" idx="10"/>
          </p:nvPr>
        </p:nvSpPr>
        <p:spPr/>
        <p:txBody>
          <a:bodyPr/>
          <a:lstStyle/>
          <a:p>
            <a:pPr marL="0" indent="0">
              <a:buNone/>
            </a:pPr>
            <a:endParaRPr lang="nl-BE" dirty="0" smtClean="0"/>
          </a:p>
        </p:txBody>
      </p:sp>
      <p:sp>
        <p:nvSpPr>
          <p:cNvPr id="19" name="Tijdelijke aanduiding voor afbeelding 18"/>
          <p:cNvSpPr>
            <a:spLocks noGrp="1"/>
          </p:cNvSpPr>
          <p:nvPr>
            <p:ph type="pic" sz="quarter" idx="11"/>
          </p:nvPr>
        </p:nvSpPr>
        <p:spPr/>
      </p:sp>
      <p:sp>
        <p:nvSpPr>
          <p:cNvPr id="20" name="Tijdelijke aanduiding voor afbeelding 19"/>
          <p:cNvSpPr>
            <a:spLocks noGrp="1"/>
          </p:cNvSpPr>
          <p:nvPr>
            <p:ph type="pic" sz="quarter" idx="12"/>
          </p:nvPr>
        </p:nvSpPr>
        <p:spPr/>
      </p:sp>
      <p:sp>
        <p:nvSpPr>
          <p:cNvPr id="21" name="Tijdelijke aanduiding voor afbeelding 20"/>
          <p:cNvSpPr>
            <a:spLocks noGrp="1"/>
          </p:cNvSpPr>
          <p:nvPr>
            <p:ph type="pic" sz="quarter" idx="13"/>
          </p:nvPr>
        </p:nvSpPr>
        <p:spPr/>
      </p:sp>
      <p:sp>
        <p:nvSpPr>
          <p:cNvPr id="22" name="Tijdelijke aanduiding voor afbeelding 21"/>
          <p:cNvSpPr>
            <a:spLocks noGrp="1"/>
          </p:cNvSpPr>
          <p:nvPr>
            <p:ph type="pic" sz="quarter" idx="14"/>
          </p:nvPr>
        </p:nvSpPr>
        <p:spPr/>
      </p:sp>
    </p:spTree>
    <p:extLst>
      <p:ext uri="{BB962C8B-B14F-4D97-AF65-F5344CB8AC3E}">
        <p14:creationId xmlns:p14="http://schemas.microsoft.com/office/powerpoint/2010/main" val="33556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9239" y="887307"/>
            <a:ext cx="12855512" cy="1165780"/>
          </a:xfrm>
        </p:spPr>
        <p:txBody>
          <a:bodyPr/>
          <a:lstStyle/>
          <a:p>
            <a:pPr eaLnBrk="1" hangingPunct="1"/>
            <a:r>
              <a:rPr lang="en-GB" altLang="nl-BE" u="none" dirty="0" err="1" smtClean="0"/>
              <a:t>Keuzeregels</a:t>
            </a:r>
            <a:r>
              <a:rPr lang="en-GB" altLang="nl-BE" u="none" dirty="0" smtClean="0"/>
              <a:t> </a:t>
            </a:r>
            <a:r>
              <a:rPr lang="en-GB" altLang="nl-BE" u="none" dirty="0" err="1" smtClean="0"/>
              <a:t>voor</a:t>
            </a:r>
            <a:r>
              <a:rPr lang="en-GB" altLang="nl-BE" u="none" dirty="0" smtClean="0"/>
              <a:t> </a:t>
            </a:r>
            <a:r>
              <a:rPr lang="en-GB" altLang="nl-BE" u="none" dirty="0" err="1" smtClean="0"/>
              <a:t>taalvakken</a:t>
            </a:r>
            <a:r>
              <a:rPr lang="en-GB" altLang="nl-BE" u="none" dirty="0" smtClean="0"/>
              <a:t> </a:t>
            </a:r>
          </a:p>
        </p:txBody>
      </p:sp>
      <p:sp>
        <p:nvSpPr>
          <p:cNvPr id="66563" name="Rectangle 3"/>
          <p:cNvSpPr>
            <a:spLocks noGrp="1" noChangeArrowheads="1"/>
          </p:cNvSpPr>
          <p:nvPr>
            <p:ph idx="1"/>
          </p:nvPr>
        </p:nvSpPr>
        <p:spPr>
          <a:xfrm>
            <a:off x="1794295" y="2329133"/>
            <a:ext cx="12510456" cy="6078832"/>
          </a:xfrm>
        </p:spPr>
        <p:txBody>
          <a:bodyPr rtlCol="0">
            <a:normAutofit/>
          </a:bodyPr>
          <a:lstStyle/>
          <a:p>
            <a:pPr marL="85725" indent="0">
              <a:buNone/>
              <a:defRPr/>
            </a:pPr>
            <a:r>
              <a:rPr lang="en-GB" altLang="nl-BE" dirty="0" err="1" smtClean="0">
                <a:solidFill>
                  <a:schemeClr val="tx1">
                    <a:lumMod val="75000"/>
                    <a:lumOff val="25000"/>
                  </a:schemeClr>
                </a:solidFill>
              </a:rPr>
              <a:t>Keuzeregels</a:t>
            </a:r>
            <a:r>
              <a:rPr lang="en-GB" altLang="nl-BE" dirty="0" smtClean="0">
                <a:solidFill>
                  <a:schemeClr val="tx1">
                    <a:lumMod val="75000"/>
                    <a:lumOff val="25000"/>
                  </a:schemeClr>
                </a:solidFill>
              </a:rPr>
              <a:t> </a:t>
            </a:r>
            <a:r>
              <a:rPr lang="en-GB" altLang="nl-BE" dirty="0" err="1" smtClean="0">
                <a:solidFill>
                  <a:schemeClr val="tx1">
                    <a:lumMod val="75000"/>
                    <a:lumOff val="25000"/>
                  </a:schemeClr>
                </a:solidFill>
              </a:rPr>
              <a:t>verschillen</a:t>
            </a:r>
            <a:r>
              <a:rPr lang="en-GB" altLang="nl-BE" dirty="0" smtClean="0">
                <a:solidFill>
                  <a:schemeClr val="tx1">
                    <a:lumMod val="75000"/>
                    <a:lumOff val="25000"/>
                  </a:schemeClr>
                </a:solidFill>
              </a:rPr>
              <a:t> </a:t>
            </a:r>
          </a:p>
          <a:p>
            <a:pPr lvl="1">
              <a:buFont typeface="Wingdings 3" charset="2"/>
              <a:buChar char=""/>
              <a:defRPr/>
            </a:pPr>
            <a:r>
              <a:rPr lang="en-GB" altLang="nl-BE" dirty="0" smtClean="0">
                <a:solidFill>
                  <a:schemeClr val="tx1">
                    <a:lumMod val="75000"/>
                    <a:lumOff val="25000"/>
                  </a:schemeClr>
                </a:solidFill>
              </a:rPr>
              <a:t>per </a:t>
            </a:r>
            <a:r>
              <a:rPr lang="en-GB" altLang="nl-BE" dirty="0" err="1" smtClean="0">
                <a:solidFill>
                  <a:schemeClr val="tx1">
                    <a:lumMod val="75000"/>
                    <a:lumOff val="25000"/>
                  </a:schemeClr>
                </a:solidFill>
              </a:rPr>
              <a:t>taal</a:t>
            </a:r>
            <a:r>
              <a:rPr lang="en-GB" altLang="nl-BE" dirty="0" smtClean="0">
                <a:solidFill>
                  <a:schemeClr val="tx1">
                    <a:lumMod val="75000"/>
                    <a:lumOff val="25000"/>
                  </a:schemeClr>
                </a:solidFill>
              </a:rPr>
              <a:t> </a:t>
            </a:r>
          </a:p>
          <a:p>
            <a:pPr lvl="1">
              <a:buFont typeface="Wingdings 3" charset="2"/>
              <a:buChar char=""/>
              <a:defRPr/>
            </a:pPr>
            <a:r>
              <a:rPr lang="en-GB" altLang="nl-BE" dirty="0" smtClean="0">
                <a:solidFill>
                  <a:schemeClr val="tx1">
                    <a:lumMod val="75000"/>
                    <a:lumOff val="25000"/>
                  </a:schemeClr>
                </a:solidFill>
              </a:rPr>
              <a:t>per master </a:t>
            </a:r>
          </a:p>
          <a:p>
            <a:pPr marL="1305775" lvl="2" indent="0">
              <a:buNone/>
              <a:defRPr/>
            </a:pPr>
            <a:endParaRPr lang="en-GB" altLang="nl-BE" dirty="0" smtClean="0">
              <a:solidFill>
                <a:schemeClr val="tx1">
                  <a:lumMod val="75000"/>
                  <a:lumOff val="25000"/>
                </a:schemeClr>
              </a:solidFill>
            </a:endParaRPr>
          </a:p>
          <a:p>
            <a:pPr marL="86575" indent="0">
              <a:buNone/>
              <a:defRPr/>
            </a:pPr>
            <a:r>
              <a:rPr lang="en-GB" altLang="nl-BE" dirty="0" smtClean="0">
                <a:solidFill>
                  <a:schemeClr val="tx1">
                    <a:lumMod val="75000"/>
                    <a:lumOff val="25000"/>
                  </a:schemeClr>
                </a:solidFill>
              </a:rPr>
              <a:t>Meer </a:t>
            </a:r>
            <a:r>
              <a:rPr lang="en-GB" altLang="nl-BE" dirty="0" err="1" smtClean="0">
                <a:solidFill>
                  <a:schemeClr val="tx1">
                    <a:lumMod val="75000"/>
                    <a:lumOff val="25000"/>
                  </a:schemeClr>
                </a:solidFill>
              </a:rPr>
              <a:t>uitleg</a:t>
            </a:r>
            <a:r>
              <a:rPr lang="en-GB" altLang="nl-BE" dirty="0" smtClean="0">
                <a:solidFill>
                  <a:schemeClr val="tx1">
                    <a:lumMod val="75000"/>
                    <a:lumOff val="25000"/>
                  </a:schemeClr>
                </a:solidFill>
              </a:rPr>
              <a:t> in de </a:t>
            </a:r>
            <a:r>
              <a:rPr lang="en-GB" altLang="nl-BE" dirty="0" err="1" smtClean="0">
                <a:solidFill>
                  <a:schemeClr val="tx1">
                    <a:lumMod val="75000"/>
                    <a:lumOff val="25000"/>
                  </a:schemeClr>
                </a:solidFill>
              </a:rPr>
              <a:t>infobrochure</a:t>
            </a:r>
            <a:r>
              <a:rPr lang="en-GB" altLang="nl-BE" dirty="0" smtClean="0">
                <a:solidFill>
                  <a:schemeClr val="tx1">
                    <a:lumMod val="75000"/>
                    <a:lumOff val="25000"/>
                  </a:schemeClr>
                </a:solidFill>
              </a:rPr>
              <a:t>: </a:t>
            </a:r>
          </a:p>
          <a:p>
            <a:pPr marL="86575" indent="0">
              <a:buNone/>
              <a:defRPr/>
            </a:pPr>
            <a:r>
              <a:rPr lang="en-GB" altLang="nl-BE" dirty="0" smtClean="0">
                <a:solidFill>
                  <a:schemeClr val="tx1">
                    <a:lumMod val="75000"/>
                    <a:lumOff val="25000"/>
                  </a:schemeClr>
                </a:solidFill>
                <a:hlinkClick r:id="rId3"/>
              </a:rPr>
              <a:t>www.taalenletterkunde.ugent.be/master</a:t>
            </a:r>
            <a:r>
              <a:rPr lang="en-GB" altLang="nl-BE" dirty="0" smtClean="0">
                <a:solidFill>
                  <a:schemeClr val="tx1">
                    <a:lumMod val="75000"/>
                    <a:lumOff val="25000"/>
                  </a:schemeClr>
                </a:solidFill>
              </a:rPr>
              <a:t> </a:t>
            </a:r>
            <a:endParaRPr lang="nl-BE" altLang="nl-BE" dirty="0" smtClean="0">
              <a:solidFill>
                <a:schemeClr val="tx1">
                  <a:lumMod val="75000"/>
                  <a:lumOff val="25000"/>
                </a:schemeClr>
              </a:solidFill>
            </a:endParaRPr>
          </a:p>
        </p:txBody>
      </p:sp>
    </p:spTree>
    <p:extLst>
      <p:ext uri="{BB962C8B-B14F-4D97-AF65-F5344CB8AC3E}">
        <p14:creationId xmlns:p14="http://schemas.microsoft.com/office/powerpoint/2010/main" val="608934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811547" y="887307"/>
            <a:ext cx="14026551" cy="1122115"/>
          </a:xfrm>
        </p:spPr>
        <p:txBody>
          <a:bodyPr/>
          <a:lstStyle/>
          <a:p>
            <a:pPr eaLnBrk="1" hangingPunct="1"/>
            <a:r>
              <a:rPr lang="en-GB" altLang="nl-BE" u="none" dirty="0" smtClean="0"/>
              <a:t>15 </a:t>
            </a:r>
            <a:r>
              <a:rPr lang="en-GB" altLang="nl-BE" u="none" dirty="0" err="1" smtClean="0"/>
              <a:t>stp</a:t>
            </a:r>
            <a:r>
              <a:rPr lang="en-GB" altLang="nl-BE" u="none" dirty="0" smtClean="0"/>
              <a:t> </a:t>
            </a:r>
            <a:r>
              <a:rPr lang="en-GB" altLang="nl-BE" u="none" dirty="0" err="1" smtClean="0"/>
              <a:t>Keuzevakken</a:t>
            </a:r>
            <a:r>
              <a:rPr lang="en-GB" altLang="nl-BE" u="none" dirty="0" smtClean="0"/>
              <a:t>: </a:t>
            </a:r>
            <a:r>
              <a:rPr lang="en-GB" altLang="nl-BE" u="none" dirty="0" err="1" smtClean="0"/>
              <a:t>profilering</a:t>
            </a:r>
            <a:r>
              <a:rPr lang="en-GB" altLang="nl-BE" u="none" dirty="0" smtClean="0"/>
              <a:t> </a:t>
            </a:r>
            <a:r>
              <a:rPr lang="en-GB" altLang="nl-BE" u="none" dirty="0" err="1" smtClean="0"/>
              <a:t>en</a:t>
            </a:r>
            <a:r>
              <a:rPr lang="en-GB" altLang="nl-BE" u="none" dirty="0" smtClean="0"/>
              <a:t> </a:t>
            </a:r>
            <a:r>
              <a:rPr lang="en-GB" altLang="nl-BE" u="none" dirty="0" err="1" smtClean="0"/>
              <a:t>professionalisering</a:t>
            </a:r>
            <a:endParaRPr lang="en-GB" altLang="nl-BE" u="none" dirty="0" smtClean="0"/>
          </a:p>
        </p:txBody>
      </p:sp>
      <p:sp>
        <p:nvSpPr>
          <p:cNvPr id="67587" name="Rectangle 3"/>
          <p:cNvSpPr>
            <a:spLocks noGrp="1" noChangeArrowheads="1"/>
          </p:cNvSpPr>
          <p:nvPr>
            <p:ph idx="1"/>
          </p:nvPr>
        </p:nvSpPr>
        <p:spPr>
          <a:xfrm>
            <a:off x="1811548" y="2277374"/>
            <a:ext cx="13560724" cy="6832120"/>
          </a:xfrm>
        </p:spPr>
        <p:txBody>
          <a:bodyPr rtlCol="0">
            <a:normAutofit fontScale="92500" lnSpcReduction="10000"/>
          </a:bodyPr>
          <a:lstStyle/>
          <a:p>
            <a:pPr marL="719138" lvl="1" indent="0">
              <a:lnSpc>
                <a:spcPct val="80000"/>
              </a:lnSpc>
              <a:buNone/>
              <a:defRPr/>
            </a:pPr>
            <a:endParaRPr lang="en-GB" sz="3413" dirty="0" smtClean="0">
              <a:solidFill>
                <a:schemeClr val="tx1">
                  <a:lumMod val="75000"/>
                  <a:lumOff val="25000"/>
                </a:schemeClr>
              </a:solidFill>
            </a:endParaRPr>
          </a:p>
          <a:p>
            <a:pPr marL="719138" lvl="1" indent="0">
              <a:lnSpc>
                <a:spcPct val="80000"/>
              </a:lnSpc>
              <a:buNone/>
              <a:defRPr/>
            </a:pPr>
            <a:endParaRPr lang="en-GB" sz="3413" dirty="0">
              <a:solidFill>
                <a:schemeClr val="tx1">
                  <a:lumMod val="75000"/>
                  <a:lumOff val="25000"/>
                </a:schemeClr>
              </a:solidFill>
            </a:endParaRPr>
          </a:p>
          <a:p>
            <a:pPr marL="719138" lvl="1" indent="0">
              <a:lnSpc>
                <a:spcPct val="80000"/>
              </a:lnSpc>
              <a:buNone/>
              <a:defRPr/>
            </a:pPr>
            <a:r>
              <a:rPr lang="en-GB" sz="4000" dirty="0" smtClean="0">
                <a:solidFill>
                  <a:schemeClr val="tx1">
                    <a:lumMod val="75000"/>
                    <a:lumOff val="25000"/>
                  </a:schemeClr>
                </a:solidFill>
              </a:rPr>
              <a:t>1. </a:t>
            </a:r>
            <a:r>
              <a:rPr lang="en-GB" sz="4000" b="1" dirty="0" err="1" smtClean="0">
                <a:solidFill>
                  <a:schemeClr val="tx1">
                    <a:lumMod val="75000"/>
                    <a:lumOff val="25000"/>
                  </a:schemeClr>
                </a:solidFill>
              </a:rPr>
              <a:t>Traject</a:t>
            </a:r>
            <a:r>
              <a:rPr lang="en-GB" sz="4000" b="1" dirty="0" smtClean="0">
                <a:solidFill>
                  <a:schemeClr val="tx1">
                    <a:lumMod val="75000"/>
                    <a:lumOff val="25000"/>
                  </a:schemeClr>
                </a:solidFill>
              </a:rPr>
              <a:t> </a:t>
            </a:r>
            <a:r>
              <a:rPr lang="en-GB" sz="4000" b="1" dirty="0" err="1" smtClean="0">
                <a:solidFill>
                  <a:schemeClr val="tx1">
                    <a:lumMod val="75000"/>
                    <a:lumOff val="25000"/>
                  </a:schemeClr>
                </a:solidFill>
              </a:rPr>
              <a:t>Onderzoek</a:t>
            </a:r>
            <a:r>
              <a:rPr lang="en-GB" sz="4000" b="1" dirty="0" smtClean="0">
                <a:solidFill>
                  <a:schemeClr val="tx1">
                    <a:lumMod val="75000"/>
                    <a:lumOff val="25000"/>
                  </a:schemeClr>
                </a:solidFill>
              </a:rPr>
              <a:t> </a:t>
            </a:r>
          </a:p>
          <a:p>
            <a:pPr marL="719138" lvl="1" indent="0">
              <a:lnSpc>
                <a:spcPct val="80000"/>
              </a:lnSpc>
              <a:buNone/>
              <a:defRPr/>
            </a:pPr>
            <a:endParaRPr lang="en-GB" sz="4000" dirty="0" smtClean="0">
              <a:solidFill>
                <a:schemeClr val="tx1">
                  <a:lumMod val="75000"/>
                  <a:lumOff val="25000"/>
                </a:schemeClr>
              </a:solidFill>
            </a:endParaRPr>
          </a:p>
          <a:p>
            <a:pPr lvl="1">
              <a:lnSpc>
                <a:spcPct val="80000"/>
              </a:lnSpc>
              <a:buFont typeface="Wingdings" panose="05000000000000000000" pitchFamily="2" charset="2"/>
              <a:buChar char="Ø"/>
              <a:defRPr/>
            </a:pPr>
            <a:r>
              <a:rPr lang="en-GB" sz="4000" dirty="0" err="1" smtClean="0">
                <a:solidFill>
                  <a:schemeClr val="tx1">
                    <a:lumMod val="75000"/>
                    <a:lumOff val="25000"/>
                  </a:schemeClr>
                </a:solidFill>
              </a:rPr>
              <a:t>Aansluitend</a:t>
            </a:r>
            <a:r>
              <a:rPr lang="en-GB" sz="4000" dirty="0" smtClean="0">
                <a:solidFill>
                  <a:schemeClr val="tx1">
                    <a:lumMod val="75000"/>
                    <a:lumOff val="25000"/>
                  </a:schemeClr>
                </a:solidFill>
              </a:rPr>
              <a:t> </a:t>
            </a:r>
            <a:r>
              <a:rPr lang="en-GB" sz="4000" dirty="0" err="1" smtClean="0">
                <a:solidFill>
                  <a:schemeClr val="tx1">
                    <a:lumMod val="75000"/>
                    <a:lumOff val="25000"/>
                  </a:schemeClr>
                </a:solidFill>
              </a:rPr>
              <a:t>bij</a:t>
            </a:r>
            <a:r>
              <a:rPr lang="en-GB" sz="4000" dirty="0" smtClean="0">
                <a:solidFill>
                  <a:schemeClr val="tx1">
                    <a:lumMod val="75000"/>
                    <a:lumOff val="25000"/>
                  </a:schemeClr>
                </a:solidFill>
              </a:rPr>
              <a:t> discipline </a:t>
            </a:r>
            <a:r>
              <a:rPr lang="en-GB" sz="4000" dirty="0" err="1" smtClean="0">
                <a:solidFill>
                  <a:schemeClr val="tx1">
                    <a:lumMod val="75000"/>
                    <a:lumOff val="25000"/>
                  </a:schemeClr>
                </a:solidFill>
              </a:rPr>
              <a:t>masterproef</a:t>
            </a:r>
            <a:r>
              <a:rPr lang="en-GB" sz="4000" dirty="0" smtClean="0">
                <a:solidFill>
                  <a:schemeClr val="tx1">
                    <a:lumMod val="75000"/>
                    <a:lumOff val="25000"/>
                  </a:schemeClr>
                </a:solidFill>
              </a:rPr>
              <a:t> 	</a:t>
            </a:r>
          </a:p>
          <a:p>
            <a:pPr lvl="1">
              <a:lnSpc>
                <a:spcPct val="80000"/>
              </a:lnSpc>
              <a:buFont typeface="Wingdings" panose="05000000000000000000" pitchFamily="2" charset="2"/>
              <a:buChar char="Ø"/>
              <a:defRPr/>
            </a:pPr>
            <a:endParaRPr lang="en-GB" sz="4000" dirty="0" smtClean="0">
              <a:solidFill>
                <a:schemeClr val="tx1">
                  <a:lumMod val="75000"/>
                  <a:lumOff val="25000"/>
                </a:schemeClr>
              </a:solidFill>
            </a:endParaRPr>
          </a:p>
          <a:p>
            <a:pPr lvl="1">
              <a:lnSpc>
                <a:spcPct val="80000"/>
              </a:lnSpc>
              <a:buFont typeface="Wingdings" panose="05000000000000000000" pitchFamily="2" charset="2"/>
              <a:buChar char="Ø"/>
              <a:defRPr/>
            </a:pPr>
            <a:r>
              <a:rPr lang="en-GB" sz="4000" dirty="0" err="1" smtClean="0">
                <a:solidFill>
                  <a:schemeClr val="tx1">
                    <a:lumMod val="75000"/>
                    <a:lumOff val="25000"/>
                  </a:schemeClr>
                </a:solidFill>
              </a:rPr>
              <a:t>Theoretische</a:t>
            </a:r>
            <a:r>
              <a:rPr lang="en-GB" sz="4000" dirty="0" smtClean="0">
                <a:solidFill>
                  <a:schemeClr val="tx1">
                    <a:lumMod val="75000"/>
                    <a:lumOff val="25000"/>
                  </a:schemeClr>
                </a:solidFill>
              </a:rPr>
              <a:t> </a:t>
            </a:r>
            <a:r>
              <a:rPr lang="en-GB" sz="4000" dirty="0" err="1" smtClean="0">
                <a:solidFill>
                  <a:schemeClr val="tx1">
                    <a:lumMod val="75000"/>
                    <a:lumOff val="25000"/>
                  </a:schemeClr>
                </a:solidFill>
              </a:rPr>
              <a:t>vorming</a:t>
            </a:r>
            <a:r>
              <a:rPr lang="en-GB" sz="4000" dirty="0" smtClean="0">
                <a:solidFill>
                  <a:schemeClr val="tx1">
                    <a:lumMod val="75000"/>
                    <a:lumOff val="25000"/>
                  </a:schemeClr>
                </a:solidFill>
              </a:rPr>
              <a:t> in </a:t>
            </a:r>
            <a:r>
              <a:rPr lang="en-GB" sz="4000" dirty="0" err="1" smtClean="0">
                <a:solidFill>
                  <a:schemeClr val="tx1">
                    <a:lumMod val="75000"/>
                    <a:lumOff val="25000"/>
                  </a:schemeClr>
                </a:solidFill>
              </a:rPr>
              <a:t>taalkunde</a:t>
            </a:r>
            <a:r>
              <a:rPr lang="en-GB" sz="4000" dirty="0" smtClean="0">
                <a:solidFill>
                  <a:schemeClr val="tx1">
                    <a:lumMod val="75000"/>
                    <a:lumOff val="25000"/>
                  </a:schemeClr>
                </a:solidFill>
              </a:rPr>
              <a:t>/</a:t>
            </a:r>
            <a:r>
              <a:rPr lang="en-GB" sz="4000" dirty="0" err="1" smtClean="0">
                <a:solidFill>
                  <a:schemeClr val="tx1">
                    <a:lumMod val="75000"/>
                    <a:lumOff val="25000"/>
                  </a:schemeClr>
                </a:solidFill>
              </a:rPr>
              <a:t>letterkunde</a:t>
            </a:r>
            <a:endParaRPr lang="en-GB" sz="4000" dirty="0" smtClean="0">
              <a:solidFill>
                <a:schemeClr val="tx1">
                  <a:lumMod val="75000"/>
                  <a:lumOff val="25000"/>
                </a:schemeClr>
              </a:solidFill>
            </a:endParaRPr>
          </a:p>
          <a:p>
            <a:pPr lvl="1">
              <a:lnSpc>
                <a:spcPct val="80000"/>
              </a:lnSpc>
              <a:buFont typeface="Wingdings" panose="05000000000000000000" pitchFamily="2" charset="2"/>
              <a:buChar char="Ø"/>
              <a:defRPr/>
            </a:pPr>
            <a:endParaRPr lang="en-GB" sz="4000" dirty="0" smtClean="0">
              <a:solidFill>
                <a:schemeClr val="tx1">
                  <a:lumMod val="75000"/>
                  <a:lumOff val="25000"/>
                </a:schemeClr>
              </a:solidFill>
            </a:endParaRPr>
          </a:p>
          <a:p>
            <a:pPr lvl="1">
              <a:lnSpc>
                <a:spcPct val="80000"/>
              </a:lnSpc>
              <a:buFont typeface="Wingdings" panose="05000000000000000000" pitchFamily="2" charset="2"/>
              <a:buChar char="Ø"/>
              <a:defRPr/>
            </a:pPr>
            <a:r>
              <a:rPr lang="en-GB" sz="4000" dirty="0" err="1" smtClean="0">
                <a:solidFill>
                  <a:schemeClr val="tx1">
                    <a:lumMod val="75000"/>
                    <a:lumOff val="25000"/>
                  </a:schemeClr>
                </a:solidFill>
              </a:rPr>
              <a:t>Onderzoeksproject</a:t>
            </a:r>
            <a:r>
              <a:rPr lang="en-GB" sz="4000" dirty="0" smtClean="0">
                <a:solidFill>
                  <a:schemeClr val="tx1">
                    <a:lumMod val="75000"/>
                    <a:lumOff val="25000"/>
                  </a:schemeClr>
                </a:solidFill>
              </a:rPr>
              <a:t> </a:t>
            </a:r>
          </a:p>
          <a:p>
            <a:pPr lvl="2">
              <a:lnSpc>
                <a:spcPct val="80000"/>
              </a:lnSpc>
              <a:buFont typeface="Wingdings" panose="05000000000000000000" pitchFamily="2" charset="2"/>
              <a:buChar char="Ø"/>
              <a:defRPr/>
            </a:pPr>
            <a:r>
              <a:rPr lang="en-GB" sz="4000" dirty="0" err="1" smtClean="0">
                <a:solidFill>
                  <a:schemeClr val="tx1">
                    <a:lumMod val="75000"/>
                    <a:lumOff val="25000"/>
                  </a:schemeClr>
                </a:solidFill>
              </a:rPr>
              <a:t>Wetenschappelijke</a:t>
            </a:r>
            <a:r>
              <a:rPr lang="en-GB" sz="4000" dirty="0" smtClean="0">
                <a:solidFill>
                  <a:schemeClr val="tx1">
                    <a:lumMod val="75000"/>
                    <a:lumOff val="25000"/>
                  </a:schemeClr>
                </a:solidFill>
              </a:rPr>
              <a:t> </a:t>
            </a:r>
            <a:r>
              <a:rPr lang="en-GB" sz="4000" dirty="0" err="1" smtClean="0">
                <a:solidFill>
                  <a:schemeClr val="tx1">
                    <a:lumMod val="75000"/>
                    <a:lumOff val="25000"/>
                  </a:schemeClr>
                </a:solidFill>
              </a:rPr>
              <a:t>activiteit</a:t>
            </a:r>
            <a:endParaRPr lang="en-GB" sz="4000" dirty="0" smtClean="0">
              <a:solidFill>
                <a:schemeClr val="tx1">
                  <a:lumMod val="75000"/>
                  <a:lumOff val="25000"/>
                </a:schemeClr>
              </a:solidFill>
            </a:endParaRPr>
          </a:p>
          <a:p>
            <a:pPr lvl="2">
              <a:lnSpc>
                <a:spcPct val="80000"/>
              </a:lnSpc>
              <a:buFont typeface="Wingdings" panose="05000000000000000000" pitchFamily="2" charset="2"/>
              <a:buChar char="Ø"/>
              <a:defRPr/>
            </a:pPr>
            <a:r>
              <a:rPr lang="en-GB" sz="4000" dirty="0" err="1" smtClean="0">
                <a:solidFill>
                  <a:schemeClr val="tx1">
                    <a:lumMod val="75000"/>
                    <a:lumOff val="25000"/>
                  </a:schemeClr>
                </a:solidFill>
              </a:rPr>
              <a:t>Onderzoeksgroep</a:t>
            </a:r>
            <a:endParaRPr lang="en-GB" sz="4000" dirty="0" smtClean="0">
              <a:solidFill>
                <a:schemeClr val="tx1">
                  <a:lumMod val="75000"/>
                  <a:lumOff val="25000"/>
                </a:schemeClr>
              </a:solidFill>
            </a:endParaRPr>
          </a:p>
          <a:p>
            <a:pPr lvl="2">
              <a:lnSpc>
                <a:spcPct val="80000"/>
              </a:lnSpc>
              <a:buFont typeface="Wingdings" panose="05000000000000000000" pitchFamily="2" charset="2"/>
              <a:buChar char="Ø"/>
              <a:defRPr/>
            </a:pPr>
            <a:r>
              <a:rPr lang="en-GB" sz="4000" dirty="0" err="1" smtClean="0">
                <a:solidFill>
                  <a:schemeClr val="tx1">
                    <a:lumMod val="75000"/>
                    <a:lumOff val="25000"/>
                  </a:schemeClr>
                </a:solidFill>
              </a:rPr>
              <a:t>Voorbereiden</a:t>
            </a:r>
            <a:r>
              <a:rPr lang="en-GB" sz="4000" dirty="0" smtClean="0">
                <a:solidFill>
                  <a:schemeClr val="tx1">
                    <a:lumMod val="75000"/>
                    <a:lumOff val="25000"/>
                  </a:schemeClr>
                </a:solidFill>
              </a:rPr>
              <a:t> </a:t>
            </a:r>
            <a:r>
              <a:rPr lang="en-GB" sz="4000" dirty="0" err="1" smtClean="0">
                <a:solidFill>
                  <a:schemeClr val="tx1">
                    <a:lumMod val="75000"/>
                    <a:lumOff val="25000"/>
                  </a:schemeClr>
                </a:solidFill>
              </a:rPr>
              <a:t>beursaanvraag</a:t>
            </a:r>
            <a:r>
              <a:rPr lang="en-GB" sz="4000" dirty="0" smtClean="0">
                <a:solidFill>
                  <a:schemeClr val="tx1">
                    <a:lumMod val="75000"/>
                    <a:lumOff val="25000"/>
                  </a:schemeClr>
                </a:solidFill>
              </a:rPr>
              <a:t> </a:t>
            </a:r>
          </a:p>
          <a:p>
            <a:pPr lvl="2">
              <a:lnSpc>
                <a:spcPct val="80000"/>
              </a:lnSpc>
              <a:buFont typeface="Wingdings" panose="05000000000000000000" pitchFamily="2" charset="2"/>
              <a:buChar char="Ø"/>
              <a:defRPr/>
            </a:pPr>
            <a:endParaRPr lang="en-GB" sz="4000" dirty="0">
              <a:solidFill>
                <a:schemeClr val="tx1">
                  <a:lumMod val="75000"/>
                  <a:lumOff val="25000"/>
                </a:schemeClr>
              </a:solidFill>
            </a:endParaRPr>
          </a:p>
          <a:p>
            <a:pPr lvl="1">
              <a:lnSpc>
                <a:spcPct val="80000"/>
              </a:lnSpc>
              <a:buFont typeface="Wingdings" panose="05000000000000000000" pitchFamily="2" charset="2"/>
              <a:buChar char="Ø"/>
              <a:defRPr/>
            </a:pPr>
            <a:r>
              <a:rPr lang="en-GB" sz="4000" dirty="0" err="1" smtClean="0">
                <a:solidFill>
                  <a:schemeClr val="tx1">
                    <a:lumMod val="75000"/>
                    <a:lumOff val="25000"/>
                  </a:schemeClr>
                </a:solidFill>
              </a:rPr>
              <a:t>Vrij</a:t>
            </a:r>
            <a:r>
              <a:rPr lang="en-GB" sz="4000" dirty="0" smtClean="0">
                <a:solidFill>
                  <a:schemeClr val="tx1">
                    <a:lumMod val="75000"/>
                    <a:lumOff val="25000"/>
                  </a:schemeClr>
                </a:solidFill>
              </a:rPr>
              <a:t> </a:t>
            </a:r>
            <a:r>
              <a:rPr lang="en-GB" sz="4000" dirty="0" err="1" smtClean="0">
                <a:solidFill>
                  <a:schemeClr val="tx1">
                    <a:lumMod val="75000"/>
                    <a:lumOff val="25000"/>
                  </a:schemeClr>
                </a:solidFill>
              </a:rPr>
              <a:t>keuzevak</a:t>
            </a:r>
            <a:r>
              <a:rPr lang="en-GB" sz="4000" dirty="0" smtClean="0">
                <a:solidFill>
                  <a:schemeClr val="tx1">
                    <a:lumMod val="75000"/>
                    <a:lumOff val="25000"/>
                  </a:schemeClr>
                </a:solidFill>
              </a:rPr>
              <a:t> </a:t>
            </a:r>
            <a:endParaRPr lang="en-GB" sz="4000" dirty="0">
              <a:solidFill>
                <a:schemeClr val="tx1">
                  <a:lumMod val="75000"/>
                  <a:lumOff val="25000"/>
                </a:schemeClr>
              </a:solidFill>
            </a:endParaRPr>
          </a:p>
          <a:p>
            <a:pPr marL="719138" lvl="1" indent="0">
              <a:lnSpc>
                <a:spcPct val="80000"/>
              </a:lnSpc>
              <a:buNone/>
              <a:defRPr/>
            </a:pPr>
            <a:endParaRPr lang="en-GB" sz="4000" dirty="0" smtClean="0">
              <a:solidFill>
                <a:schemeClr val="tx1">
                  <a:lumMod val="75000"/>
                  <a:lumOff val="25000"/>
                </a:schemeClr>
              </a:solidFill>
            </a:endParaRPr>
          </a:p>
          <a:p>
            <a:pPr marL="719138" lvl="1" indent="0">
              <a:lnSpc>
                <a:spcPct val="80000"/>
              </a:lnSpc>
              <a:buNone/>
              <a:defRPr/>
            </a:pPr>
            <a:endParaRPr lang="en-GB" sz="4000" dirty="0">
              <a:solidFill>
                <a:schemeClr val="tx1">
                  <a:lumMod val="75000"/>
                  <a:lumOff val="25000"/>
                </a:schemeClr>
              </a:solidFill>
            </a:endParaRPr>
          </a:p>
          <a:p>
            <a:pPr marL="719138" lvl="1" indent="0">
              <a:lnSpc>
                <a:spcPct val="80000"/>
              </a:lnSpc>
              <a:buNone/>
              <a:defRPr/>
            </a:pPr>
            <a:r>
              <a:rPr lang="en-GB" sz="4000" dirty="0" smtClean="0">
                <a:solidFill>
                  <a:schemeClr val="tx1">
                    <a:lumMod val="75000"/>
                    <a:lumOff val="25000"/>
                  </a:schemeClr>
                </a:solidFill>
              </a:rPr>
              <a:t> </a:t>
            </a:r>
            <a:endParaRPr lang="en-GB" sz="2560" dirty="0">
              <a:solidFill>
                <a:schemeClr val="tx1">
                  <a:lumMod val="75000"/>
                  <a:lumOff val="25000"/>
                </a:schemeClr>
              </a:solidFill>
            </a:endParaRPr>
          </a:p>
        </p:txBody>
      </p:sp>
    </p:spTree>
    <p:extLst>
      <p:ext uri="{BB962C8B-B14F-4D97-AF65-F5344CB8AC3E}">
        <p14:creationId xmlns:p14="http://schemas.microsoft.com/office/powerpoint/2010/main" val="4262014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811547" y="887307"/>
            <a:ext cx="12493203" cy="1122115"/>
          </a:xfrm>
        </p:spPr>
        <p:txBody>
          <a:bodyPr/>
          <a:lstStyle/>
          <a:p>
            <a:pPr eaLnBrk="1" hangingPunct="1"/>
            <a:r>
              <a:rPr lang="en-GB" altLang="nl-BE" u="none" dirty="0" smtClean="0"/>
              <a:t>15 </a:t>
            </a:r>
            <a:r>
              <a:rPr lang="en-GB" altLang="nl-BE" u="none" dirty="0" err="1" smtClean="0"/>
              <a:t>stp</a:t>
            </a:r>
            <a:r>
              <a:rPr lang="en-GB" altLang="nl-BE" u="none" dirty="0" smtClean="0"/>
              <a:t> </a:t>
            </a:r>
            <a:r>
              <a:rPr lang="en-GB" altLang="nl-BE" u="none" dirty="0" err="1" smtClean="0"/>
              <a:t>Keuzevakken</a:t>
            </a:r>
            <a:endParaRPr lang="en-GB" altLang="nl-BE" u="none" dirty="0" smtClean="0"/>
          </a:p>
        </p:txBody>
      </p:sp>
      <p:sp>
        <p:nvSpPr>
          <p:cNvPr id="67587" name="Rectangle 3"/>
          <p:cNvSpPr>
            <a:spLocks noGrp="1" noChangeArrowheads="1"/>
          </p:cNvSpPr>
          <p:nvPr>
            <p:ph idx="1"/>
          </p:nvPr>
        </p:nvSpPr>
        <p:spPr>
          <a:xfrm>
            <a:off x="1811548" y="2277374"/>
            <a:ext cx="13560724" cy="6832120"/>
          </a:xfrm>
        </p:spPr>
        <p:txBody>
          <a:bodyPr rtlCol="0">
            <a:normAutofit/>
          </a:bodyPr>
          <a:lstStyle/>
          <a:p>
            <a:pPr marL="719138" lvl="1" indent="0">
              <a:lnSpc>
                <a:spcPct val="80000"/>
              </a:lnSpc>
              <a:buNone/>
              <a:defRPr/>
            </a:pPr>
            <a:endParaRPr lang="en-GB" sz="4000" b="1" dirty="0" smtClean="0">
              <a:solidFill>
                <a:schemeClr val="tx1">
                  <a:lumMod val="75000"/>
                  <a:lumOff val="25000"/>
                </a:schemeClr>
              </a:solidFill>
            </a:endParaRPr>
          </a:p>
          <a:p>
            <a:pPr marL="719138" lvl="1" indent="0">
              <a:lnSpc>
                <a:spcPct val="80000"/>
              </a:lnSpc>
              <a:buNone/>
              <a:defRPr/>
            </a:pPr>
            <a:r>
              <a:rPr lang="en-GB" sz="4000" b="1" dirty="0" smtClean="0">
                <a:solidFill>
                  <a:schemeClr val="tx1">
                    <a:lumMod val="75000"/>
                    <a:lumOff val="25000"/>
                  </a:schemeClr>
                </a:solidFill>
              </a:rPr>
              <a:t>2. </a:t>
            </a:r>
            <a:r>
              <a:rPr lang="en-GB" sz="4000" b="1" dirty="0" err="1" smtClean="0">
                <a:solidFill>
                  <a:schemeClr val="tx1">
                    <a:lumMod val="75000"/>
                    <a:lumOff val="25000"/>
                  </a:schemeClr>
                </a:solidFill>
              </a:rPr>
              <a:t>Traject</a:t>
            </a:r>
            <a:r>
              <a:rPr lang="en-GB" sz="4000" b="1" dirty="0" smtClean="0">
                <a:solidFill>
                  <a:schemeClr val="tx1">
                    <a:lumMod val="75000"/>
                    <a:lumOff val="25000"/>
                  </a:schemeClr>
                </a:solidFill>
              </a:rPr>
              <a:t> </a:t>
            </a:r>
            <a:r>
              <a:rPr lang="en-GB" sz="4000" b="1" dirty="0" err="1" smtClean="0">
                <a:solidFill>
                  <a:schemeClr val="tx1">
                    <a:lumMod val="75000"/>
                    <a:lumOff val="25000"/>
                  </a:schemeClr>
                </a:solidFill>
              </a:rPr>
              <a:t>Vrije</a:t>
            </a:r>
            <a:r>
              <a:rPr lang="en-GB" sz="4000" b="1" dirty="0" smtClean="0">
                <a:solidFill>
                  <a:schemeClr val="tx1">
                    <a:lumMod val="75000"/>
                    <a:lumOff val="25000"/>
                  </a:schemeClr>
                </a:solidFill>
              </a:rPr>
              <a:t> </a:t>
            </a:r>
            <a:r>
              <a:rPr lang="en-GB" sz="4000" b="1" dirty="0" err="1" smtClean="0">
                <a:solidFill>
                  <a:schemeClr val="tx1">
                    <a:lumMod val="75000"/>
                    <a:lumOff val="25000"/>
                  </a:schemeClr>
                </a:solidFill>
              </a:rPr>
              <a:t>Keuze</a:t>
            </a:r>
            <a:r>
              <a:rPr lang="en-GB" sz="4000" b="1" dirty="0" smtClean="0">
                <a:solidFill>
                  <a:schemeClr val="tx1">
                    <a:lumMod val="75000"/>
                    <a:lumOff val="25000"/>
                  </a:schemeClr>
                </a:solidFill>
              </a:rPr>
              <a:t> </a:t>
            </a:r>
          </a:p>
          <a:p>
            <a:pPr marL="719138" lvl="1" indent="0">
              <a:lnSpc>
                <a:spcPct val="80000"/>
              </a:lnSpc>
              <a:buNone/>
              <a:defRPr/>
            </a:pPr>
            <a:endParaRPr lang="en-GB" sz="4000" dirty="0">
              <a:solidFill>
                <a:schemeClr val="tx1">
                  <a:lumMod val="75000"/>
                  <a:lumOff val="25000"/>
                </a:schemeClr>
              </a:solidFill>
            </a:endParaRPr>
          </a:p>
          <a:p>
            <a:pPr lvl="1">
              <a:lnSpc>
                <a:spcPct val="80000"/>
              </a:lnSpc>
              <a:buFont typeface="Wingdings" panose="05000000000000000000" pitchFamily="2" charset="2"/>
              <a:buChar char="Ø"/>
              <a:defRPr/>
            </a:pPr>
            <a:r>
              <a:rPr lang="nl-BE" sz="3200" dirty="0" smtClean="0"/>
              <a:t>Een </a:t>
            </a:r>
            <a:r>
              <a:rPr lang="nl-BE" sz="3200" dirty="0"/>
              <a:t>selectie van vakken uit het </a:t>
            </a:r>
            <a:r>
              <a:rPr lang="nl-BE" sz="3200" dirty="0" smtClean="0"/>
              <a:t>onderzoekstraject</a:t>
            </a:r>
          </a:p>
          <a:p>
            <a:pPr lvl="1">
              <a:lnSpc>
                <a:spcPct val="80000"/>
              </a:lnSpc>
              <a:buFont typeface="Wingdings" panose="05000000000000000000" pitchFamily="2" charset="2"/>
              <a:buChar char="Ø"/>
              <a:defRPr/>
            </a:pPr>
            <a:endParaRPr lang="nl-BE" sz="3200" dirty="0" smtClean="0"/>
          </a:p>
          <a:p>
            <a:pPr lvl="1">
              <a:lnSpc>
                <a:spcPct val="80000"/>
              </a:lnSpc>
              <a:buFont typeface="Wingdings" panose="05000000000000000000" pitchFamily="2" charset="2"/>
              <a:buChar char="Ø"/>
              <a:defRPr/>
            </a:pPr>
            <a:r>
              <a:rPr lang="nl-BE" sz="3200" dirty="0" smtClean="0"/>
              <a:t>Bijkomende </a:t>
            </a:r>
            <a:r>
              <a:rPr lang="nl-BE" sz="3200" dirty="0"/>
              <a:t>vakken van de talen uit het </a:t>
            </a:r>
            <a:r>
              <a:rPr lang="nl-BE" sz="3200" dirty="0" smtClean="0"/>
              <a:t>masterprogramma</a:t>
            </a:r>
          </a:p>
          <a:p>
            <a:pPr lvl="1">
              <a:lnSpc>
                <a:spcPct val="80000"/>
              </a:lnSpc>
              <a:buFont typeface="Wingdings" panose="05000000000000000000" pitchFamily="2" charset="2"/>
              <a:buChar char="Ø"/>
              <a:defRPr/>
            </a:pPr>
            <a:endParaRPr lang="nl-BE" sz="3200" dirty="0" smtClean="0"/>
          </a:p>
          <a:p>
            <a:pPr lvl="1">
              <a:lnSpc>
                <a:spcPct val="80000"/>
              </a:lnSpc>
              <a:buFont typeface="Wingdings" panose="05000000000000000000" pitchFamily="2" charset="2"/>
              <a:buChar char="Ø"/>
              <a:defRPr/>
            </a:pPr>
            <a:r>
              <a:rPr lang="nl-BE" sz="3200" dirty="0" smtClean="0"/>
              <a:t>Verderzetten </a:t>
            </a:r>
            <a:r>
              <a:rPr lang="nl-BE" sz="3200" dirty="0"/>
              <a:t>van het gekozen traject uit de bachelor </a:t>
            </a:r>
            <a:endParaRPr lang="nl-BE" sz="3200" dirty="0" smtClean="0"/>
          </a:p>
          <a:p>
            <a:pPr lvl="2">
              <a:lnSpc>
                <a:spcPct val="80000"/>
              </a:lnSpc>
              <a:buFont typeface="Wingdings" panose="05000000000000000000" pitchFamily="2" charset="2"/>
              <a:buChar char="Ø"/>
              <a:defRPr/>
            </a:pPr>
            <a:r>
              <a:rPr lang="nl-BE" sz="3200" dirty="0" smtClean="0"/>
              <a:t>Verder </a:t>
            </a:r>
            <a:r>
              <a:rPr lang="nl-BE" sz="3200" dirty="0"/>
              <a:t>afwerken aanlooptraject naar aanvullende </a:t>
            </a:r>
            <a:r>
              <a:rPr lang="nl-BE" sz="3200" dirty="0" smtClean="0"/>
              <a:t>master</a:t>
            </a:r>
          </a:p>
          <a:p>
            <a:pPr marL="1305775" lvl="2" indent="0">
              <a:lnSpc>
                <a:spcPct val="80000"/>
              </a:lnSpc>
              <a:buNone/>
              <a:defRPr/>
            </a:pPr>
            <a:endParaRPr lang="nl-BE" sz="3200" dirty="0" smtClean="0"/>
          </a:p>
          <a:p>
            <a:pPr lvl="1">
              <a:lnSpc>
                <a:spcPct val="80000"/>
              </a:lnSpc>
              <a:buFont typeface="Wingdings" panose="05000000000000000000" pitchFamily="2" charset="2"/>
              <a:buChar char="Ø"/>
              <a:defRPr/>
            </a:pPr>
            <a:r>
              <a:rPr lang="nl-BE" sz="3200" dirty="0" smtClean="0"/>
              <a:t>Nieuw </a:t>
            </a:r>
            <a:r>
              <a:rPr lang="nl-BE" sz="3200" dirty="0"/>
              <a:t>traject uit de </a:t>
            </a:r>
            <a:r>
              <a:rPr lang="nl-BE" sz="3200" dirty="0" smtClean="0"/>
              <a:t>bachelor</a:t>
            </a:r>
          </a:p>
          <a:p>
            <a:pPr lvl="1">
              <a:lnSpc>
                <a:spcPct val="80000"/>
              </a:lnSpc>
              <a:buFont typeface="Wingdings" panose="05000000000000000000" pitchFamily="2" charset="2"/>
              <a:buChar char="Ø"/>
              <a:defRPr/>
            </a:pPr>
            <a:endParaRPr lang="nl-BE" sz="3200" dirty="0" smtClean="0"/>
          </a:p>
          <a:p>
            <a:pPr lvl="1">
              <a:lnSpc>
                <a:spcPct val="80000"/>
              </a:lnSpc>
              <a:buFont typeface="Wingdings" panose="05000000000000000000" pitchFamily="2" charset="2"/>
              <a:buChar char="Ø"/>
              <a:defRPr/>
            </a:pPr>
            <a:r>
              <a:rPr lang="nl-BE" sz="3200" dirty="0" smtClean="0"/>
              <a:t>Samengesteld traject: volledig vrij kiezen</a:t>
            </a:r>
          </a:p>
          <a:p>
            <a:pPr lvl="2">
              <a:lnSpc>
                <a:spcPct val="80000"/>
              </a:lnSpc>
              <a:buFont typeface="Wingdings" panose="05000000000000000000" pitchFamily="2" charset="2"/>
              <a:buChar char="Ø"/>
              <a:defRPr/>
            </a:pPr>
            <a:r>
              <a:rPr lang="nl-BE" sz="3200" dirty="0" smtClean="0"/>
              <a:t>Uit programma’s </a:t>
            </a:r>
            <a:r>
              <a:rPr lang="nl-BE" sz="3200" dirty="0" err="1" smtClean="0"/>
              <a:t>UGent</a:t>
            </a:r>
            <a:r>
              <a:rPr lang="nl-BE" sz="3200" dirty="0" smtClean="0"/>
              <a:t> </a:t>
            </a:r>
          </a:p>
          <a:p>
            <a:pPr lvl="1">
              <a:lnSpc>
                <a:spcPct val="80000"/>
              </a:lnSpc>
              <a:buFont typeface="Wingdings" panose="05000000000000000000" pitchFamily="2" charset="2"/>
              <a:buChar char="Ø"/>
              <a:defRPr/>
            </a:pPr>
            <a:endParaRPr lang="nl-BE" sz="3200" dirty="0">
              <a:solidFill>
                <a:schemeClr val="tx1">
                  <a:lumMod val="75000"/>
                  <a:lumOff val="25000"/>
                </a:schemeClr>
              </a:solidFill>
              <a:latin typeface="+mj-lt"/>
            </a:endParaRPr>
          </a:p>
          <a:p>
            <a:pPr lvl="1">
              <a:lnSpc>
                <a:spcPct val="80000"/>
              </a:lnSpc>
              <a:buFont typeface="Wingdings" panose="05000000000000000000" pitchFamily="2" charset="2"/>
              <a:buChar char="Ø"/>
              <a:defRPr/>
            </a:pPr>
            <a:r>
              <a:rPr lang="en-GB" sz="2800" dirty="0" smtClean="0">
                <a:solidFill>
                  <a:srgbClr val="FF0000"/>
                </a:solidFill>
                <a:latin typeface="+mj-lt"/>
              </a:rPr>
              <a:t>NIET: </a:t>
            </a:r>
            <a:r>
              <a:rPr lang="en-GB" sz="2800" dirty="0" err="1" smtClean="0">
                <a:solidFill>
                  <a:srgbClr val="FF0000"/>
                </a:solidFill>
                <a:latin typeface="+mj-lt"/>
              </a:rPr>
              <a:t>Educatieve</a:t>
            </a:r>
            <a:r>
              <a:rPr lang="en-GB" sz="2800" dirty="0" smtClean="0">
                <a:solidFill>
                  <a:srgbClr val="FF0000"/>
                </a:solidFill>
                <a:latin typeface="+mj-lt"/>
              </a:rPr>
              <a:t> </a:t>
            </a:r>
            <a:r>
              <a:rPr lang="en-GB" sz="2800" dirty="0" err="1" smtClean="0">
                <a:solidFill>
                  <a:srgbClr val="FF0000"/>
                </a:solidFill>
                <a:latin typeface="+mj-lt"/>
              </a:rPr>
              <a:t>vakken</a:t>
            </a:r>
            <a:r>
              <a:rPr lang="en-GB" sz="2800" dirty="0" smtClean="0">
                <a:solidFill>
                  <a:srgbClr val="FF0000"/>
                </a:solidFill>
                <a:latin typeface="+mj-lt"/>
              </a:rPr>
              <a:t> </a:t>
            </a:r>
            <a:endParaRPr lang="en-GB" sz="2800" dirty="0">
              <a:solidFill>
                <a:srgbClr val="FF0000"/>
              </a:solidFill>
              <a:latin typeface="+mj-lt"/>
            </a:endParaRPr>
          </a:p>
        </p:txBody>
      </p:sp>
    </p:spTree>
    <p:extLst>
      <p:ext uri="{BB962C8B-B14F-4D97-AF65-F5344CB8AC3E}">
        <p14:creationId xmlns:p14="http://schemas.microsoft.com/office/powerpoint/2010/main" val="2537292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811547" y="887307"/>
            <a:ext cx="12493203" cy="1122115"/>
          </a:xfrm>
        </p:spPr>
        <p:txBody>
          <a:bodyPr/>
          <a:lstStyle/>
          <a:p>
            <a:pPr eaLnBrk="1" hangingPunct="1"/>
            <a:r>
              <a:rPr lang="en-GB" altLang="nl-BE" u="none" dirty="0" smtClean="0"/>
              <a:t>15 </a:t>
            </a:r>
            <a:r>
              <a:rPr lang="en-GB" altLang="nl-BE" u="none" dirty="0" err="1" smtClean="0"/>
              <a:t>stp</a:t>
            </a:r>
            <a:r>
              <a:rPr lang="en-GB" altLang="nl-BE" u="none" dirty="0" smtClean="0"/>
              <a:t> </a:t>
            </a:r>
            <a:r>
              <a:rPr lang="en-GB" altLang="nl-BE" u="none" dirty="0" err="1" smtClean="0"/>
              <a:t>Keuzevakken</a:t>
            </a:r>
            <a:endParaRPr lang="en-GB" altLang="nl-BE" u="none" dirty="0" smtClean="0"/>
          </a:p>
        </p:txBody>
      </p:sp>
      <p:sp>
        <p:nvSpPr>
          <p:cNvPr id="67587" name="Rectangle 3"/>
          <p:cNvSpPr>
            <a:spLocks noGrp="1" noChangeArrowheads="1"/>
          </p:cNvSpPr>
          <p:nvPr>
            <p:ph idx="1"/>
          </p:nvPr>
        </p:nvSpPr>
        <p:spPr>
          <a:xfrm>
            <a:off x="1811548" y="2277374"/>
            <a:ext cx="13560724" cy="6832120"/>
          </a:xfrm>
        </p:spPr>
        <p:txBody>
          <a:bodyPr rtlCol="0">
            <a:normAutofit/>
          </a:bodyPr>
          <a:lstStyle/>
          <a:p>
            <a:pPr marL="719138" lvl="1" indent="0">
              <a:lnSpc>
                <a:spcPct val="80000"/>
              </a:lnSpc>
              <a:buNone/>
              <a:defRPr/>
            </a:pPr>
            <a:r>
              <a:rPr lang="en-GB" sz="4000" b="1" dirty="0" smtClean="0">
                <a:solidFill>
                  <a:schemeClr val="tx1">
                    <a:lumMod val="75000"/>
                    <a:lumOff val="25000"/>
                  </a:schemeClr>
                </a:solidFill>
              </a:rPr>
              <a:t>2. </a:t>
            </a:r>
            <a:r>
              <a:rPr lang="en-GB" sz="4000" b="1" dirty="0" err="1" smtClean="0">
                <a:solidFill>
                  <a:schemeClr val="tx1">
                    <a:lumMod val="75000"/>
                    <a:lumOff val="25000"/>
                  </a:schemeClr>
                </a:solidFill>
              </a:rPr>
              <a:t>Traject</a:t>
            </a:r>
            <a:r>
              <a:rPr lang="en-GB" sz="4000" b="1" dirty="0" smtClean="0">
                <a:solidFill>
                  <a:schemeClr val="tx1">
                    <a:lumMod val="75000"/>
                    <a:lumOff val="25000"/>
                  </a:schemeClr>
                </a:solidFill>
              </a:rPr>
              <a:t> </a:t>
            </a:r>
            <a:r>
              <a:rPr lang="en-GB" sz="4000" b="1" dirty="0" err="1" smtClean="0">
                <a:solidFill>
                  <a:schemeClr val="tx1">
                    <a:lumMod val="75000"/>
                    <a:lumOff val="25000"/>
                  </a:schemeClr>
                </a:solidFill>
              </a:rPr>
              <a:t>Vrije</a:t>
            </a:r>
            <a:r>
              <a:rPr lang="en-GB" sz="4000" b="1" dirty="0" smtClean="0">
                <a:solidFill>
                  <a:schemeClr val="tx1">
                    <a:lumMod val="75000"/>
                    <a:lumOff val="25000"/>
                  </a:schemeClr>
                </a:solidFill>
              </a:rPr>
              <a:t> </a:t>
            </a:r>
            <a:r>
              <a:rPr lang="en-GB" sz="4000" b="1" dirty="0" err="1" smtClean="0">
                <a:solidFill>
                  <a:schemeClr val="tx1">
                    <a:lumMod val="75000"/>
                    <a:lumOff val="25000"/>
                  </a:schemeClr>
                </a:solidFill>
              </a:rPr>
              <a:t>Keuze</a:t>
            </a:r>
            <a:r>
              <a:rPr lang="en-GB" sz="4000" b="1" dirty="0" smtClean="0">
                <a:solidFill>
                  <a:schemeClr val="tx1">
                    <a:lumMod val="75000"/>
                    <a:lumOff val="25000"/>
                  </a:schemeClr>
                </a:solidFill>
              </a:rPr>
              <a:t> </a:t>
            </a:r>
            <a:endParaRPr lang="nl-BE" sz="3200" dirty="0" smtClean="0"/>
          </a:p>
          <a:p>
            <a:pPr lvl="1">
              <a:lnSpc>
                <a:spcPct val="80000"/>
              </a:lnSpc>
              <a:buFont typeface="Wingdings" panose="05000000000000000000" pitchFamily="2" charset="2"/>
              <a:buChar char="Ø"/>
              <a:defRPr/>
            </a:pPr>
            <a:endParaRPr lang="nl-BE" sz="3200" dirty="0">
              <a:solidFill>
                <a:schemeClr val="tx1">
                  <a:lumMod val="75000"/>
                  <a:lumOff val="25000"/>
                </a:schemeClr>
              </a:solidFill>
              <a:latin typeface="+mj-lt"/>
            </a:endParaRPr>
          </a:p>
          <a:p>
            <a:pPr marL="719138" lvl="1" indent="0">
              <a:lnSpc>
                <a:spcPct val="80000"/>
              </a:lnSpc>
              <a:buNone/>
              <a:defRPr/>
            </a:pPr>
            <a:r>
              <a:rPr lang="en-GB" sz="3600" b="1" dirty="0" smtClean="0">
                <a:solidFill>
                  <a:srgbClr val="FF0000"/>
                </a:solidFill>
                <a:latin typeface="+mj-lt"/>
              </a:rPr>
              <a:t>NIET:</a:t>
            </a:r>
          </a:p>
          <a:p>
            <a:pPr marL="719138" lvl="1" indent="0">
              <a:lnSpc>
                <a:spcPct val="80000"/>
              </a:lnSpc>
              <a:buNone/>
              <a:defRPr/>
            </a:pPr>
            <a:endParaRPr lang="en-GB" sz="2800" dirty="0">
              <a:solidFill>
                <a:srgbClr val="FF0000"/>
              </a:solidFill>
              <a:latin typeface="+mj-lt"/>
            </a:endParaRPr>
          </a:p>
          <a:p>
            <a:pPr lvl="1">
              <a:lnSpc>
                <a:spcPct val="80000"/>
              </a:lnSpc>
              <a:buFont typeface="Wingdings" panose="05000000000000000000" pitchFamily="2" charset="2"/>
              <a:buChar char="Ø"/>
              <a:defRPr/>
            </a:pPr>
            <a:r>
              <a:rPr lang="en-GB" sz="4000" dirty="0" err="1" smtClean="0">
                <a:solidFill>
                  <a:srgbClr val="FF0000"/>
                </a:solidFill>
                <a:latin typeface="+mj-lt"/>
              </a:rPr>
              <a:t>Educatieve</a:t>
            </a:r>
            <a:r>
              <a:rPr lang="en-GB" sz="4000" dirty="0" smtClean="0">
                <a:solidFill>
                  <a:srgbClr val="FF0000"/>
                </a:solidFill>
                <a:latin typeface="+mj-lt"/>
              </a:rPr>
              <a:t> </a:t>
            </a:r>
            <a:r>
              <a:rPr lang="en-GB" sz="4000" dirty="0" err="1" smtClean="0">
                <a:solidFill>
                  <a:srgbClr val="FF0000"/>
                </a:solidFill>
                <a:latin typeface="+mj-lt"/>
              </a:rPr>
              <a:t>vakken</a:t>
            </a:r>
            <a:r>
              <a:rPr lang="en-GB" sz="4000" dirty="0" smtClean="0">
                <a:solidFill>
                  <a:srgbClr val="FF0000"/>
                </a:solidFill>
                <a:latin typeface="+mj-lt"/>
              </a:rPr>
              <a:t> </a:t>
            </a:r>
          </a:p>
          <a:p>
            <a:pPr lvl="1">
              <a:lnSpc>
                <a:spcPct val="80000"/>
              </a:lnSpc>
              <a:buFont typeface="Wingdings" panose="05000000000000000000" pitchFamily="2" charset="2"/>
              <a:buChar char="Ø"/>
              <a:defRPr/>
            </a:pPr>
            <a:r>
              <a:rPr lang="en-GB" sz="4000" dirty="0" err="1" smtClean="0">
                <a:solidFill>
                  <a:srgbClr val="FF0000"/>
                </a:solidFill>
              </a:rPr>
              <a:t>Vakken</a:t>
            </a:r>
            <a:r>
              <a:rPr lang="en-GB" sz="4000" dirty="0" smtClean="0">
                <a:solidFill>
                  <a:srgbClr val="FF0000"/>
                </a:solidFill>
              </a:rPr>
              <a:t> </a:t>
            </a:r>
            <a:r>
              <a:rPr lang="en-GB" sz="4000" dirty="0" err="1">
                <a:solidFill>
                  <a:srgbClr val="FF0000"/>
                </a:solidFill>
              </a:rPr>
              <a:t>uit</a:t>
            </a:r>
            <a:r>
              <a:rPr lang="en-GB" sz="4000" dirty="0">
                <a:solidFill>
                  <a:srgbClr val="FF0000"/>
                </a:solidFill>
              </a:rPr>
              <a:t> de master-</a:t>
            </a:r>
            <a:r>
              <a:rPr lang="en-GB" sz="4000" dirty="0" err="1">
                <a:solidFill>
                  <a:srgbClr val="FF0000"/>
                </a:solidFill>
              </a:rPr>
              <a:t>na</a:t>
            </a:r>
            <a:r>
              <a:rPr lang="en-GB" sz="4000" dirty="0">
                <a:solidFill>
                  <a:srgbClr val="FF0000"/>
                </a:solidFill>
              </a:rPr>
              <a:t>-masters (</a:t>
            </a:r>
            <a:r>
              <a:rPr lang="en-GB" sz="4000" dirty="0" err="1">
                <a:solidFill>
                  <a:srgbClr val="FF0000"/>
                </a:solidFill>
              </a:rPr>
              <a:t>Bvb</a:t>
            </a:r>
            <a:r>
              <a:rPr lang="en-GB" sz="4000" dirty="0">
                <a:solidFill>
                  <a:srgbClr val="FF0000"/>
                </a:solidFill>
              </a:rPr>
              <a:t>. Advanced Studies in Linguistics, …) </a:t>
            </a:r>
            <a:endParaRPr lang="en-GB" sz="4000" dirty="0" smtClean="0">
              <a:solidFill>
                <a:srgbClr val="FF0000"/>
              </a:solidFill>
            </a:endParaRPr>
          </a:p>
          <a:p>
            <a:pPr lvl="1">
              <a:lnSpc>
                <a:spcPct val="80000"/>
              </a:lnSpc>
              <a:buFont typeface="Wingdings" panose="05000000000000000000" pitchFamily="2" charset="2"/>
              <a:buChar char="Ø"/>
              <a:defRPr/>
            </a:pPr>
            <a:r>
              <a:rPr lang="en-GB" sz="4000" dirty="0" err="1" smtClean="0">
                <a:solidFill>
                  <a:srgbClr val="FF0000"/>
                </a:solidFill>
              </a:rPr>
              <a:t>Taalvakken</a:t>
            </a:r>
            <a:r>
              <a:rPr lang="en-GB" sz="4000" dirty="0" smtClean="0">
                <a:solidFill>
                  <a:srgbClr val="FF0000"/>
                </a:solidFill>
              </a:rPr>
              <a:t> </a:t>
            </a:r>
            <a:r>
              <a:rPr lang="en-GB" sz="4000" dirty="0" err="1">
                <a:solidFill>
                  <a:srgbClr val="FF0000"/>
                </a:solidFill>
              </a:rPr>
              <a:t>uit</a:t>
            </a:r>
            <a:r>
              <a:rPr lang="en-GB" sz="4000" dirty="0">
                <a:solidFill>
                  <a:srgbClr val="FF0000"/>
                </a:solidFill>
              </a:rPr>
              <a:t> de </a:t>
            </a:r>
            <a:r>
              <a:rPr lang="en-GB" sz="4000" dirty="0" err="1">
                <a:solidFill>
                  <a:srgbClr val="FF0000"/>
                </a:solidFill>
              </a:rPr>
              <a:t>opleiding</a:t>
            </a:r>
            <a:r>
              <a:rPr lang="en-GB" sz="4000" dirty="0">
                <a:solidFill>
                  <a:srgbClr val="FF0000"/>
                </a:solidFill>
              </a:rPr>
              <a:t> </a:t>
            </a:r>
            <a:r>
              <a:rPr lang="en-GB" sz="4000" dirty="0" err="1">
                <a:solidFill>
                  <a:srgbClr val="FF0000"/>
                </a:solidFill>
              </a:rPr>
              <a:t>economie</a:t>
            </a:r>
            <a:r>
              <a:rPr lang="en-GB" sz="4000" dirty="0">
                <a:solidFill>
                  <a:srgbClr val="FF0000"/>
                </a:solidFill>
              </a:rPr>
              <a:t> </a:t>
            </a:r>
            <a:endParaRPr lang="en-GB" sz="4000" dirty="0" smtClean="0">
              <a:solidFill>
                <a:srgbClr val="FF0000"/>
              </a:solidFill>
            </a:endParaRPr>
          </a:p>
          <a:p>
            <a:pPr lvl="1">
              <a:lnSpc>
                <a:spcPct val="80000"/>
              </a:lnSpc>
              <a:buFont typeface="Wingdings" panose="05000000000000000000" pitchFamily="2" charset="2"/>
              <a:buChar char="Ø"/>
              <a:defRPr/>
            </a:pPr>
            <a:r>
              <a:rPr lang="en-GB" sz="4000" dirty="0" err="1" smtClean="0">
                <a:solidFill>
                  <a:srgbClr val="FF0000"/>
                </a:solidFill>
              </a:rPr>
              <a:t>Vakken</a:t>
            </a:r>
            <a:r>
              <a:rPr lang="en-GB" sz="4000" dirty="0" smtClean="0">
                <a:solidFill>
                  <a:srgbClr val="FF0000"/>
                </a:solidFill>
              </a:rPr>
              <a:t> </a:t>
            </a:r>
            <a:r>
              <a:rPr lang="en-GB" sz="4000" dirty="0">
                <a:solidFill>
                  <a:srgbClr val="FF0000"/>
                </a:solidFill>
              </a:rPr>
              <a:t>van het </a:t>
            </a:r>
            <a:r>
              <a:rPr lang="en-GB" sz="4000" dirty="0" smtClean="0">
                <a:solidFill>
                  <a:srgbClr val="FF0000"/>
                </a:solidFill>
              </a:rPr>
              <a:t>UCT</a:t>
            </a:r>
          </a:p>
          <a:p>
            <a:pPr lvl="1">
              <a:lnSpc>
                <a:spcPct val="80000"/>
              </a:lnSpc>
              <a:buFont typeface="Wingdings" panose="05000000000000000000" pitchFamily="2" charset="2"/>
              <a:buChar char="Ø"/>
              <a:defRPr/>
            </a:pPr>
            <a:r>
              <a:rPr lang="en-GB" sz="4000" dirty="0" err="1" smtClean="0">
                <a:solidFill>
                  <a:srgbClr val="FF0000"/>
                </a:solidFill>
              </a:rPr>
              <a:t>Specifieke</a:t>
            </a:r>
            <a:r>
              <a:rPr lang="en-GB" sz="4000" dirty="0" smtClean="0">
                <a:solidFill>
                  <a:srgbClr val="FF0000"/>
                </a:solidFill>
              </a:rPr>
              <a:t> </a:t>
            </a:r>
            <a:r>
              <a:rPr lang="en-GB" sz="4000" dirty="0" err="1">
                <a:solidFill>
                  <a:srgbClr val="FF0000"/>
                </a:solidFill>
              </a:rPr>
              <a:t>taalvakken</a:t>
            </a:r>
            <a:r>
              <a:rPr lang="en-GB" sz="4000" dirty="0">
                <a:solidFill>
                  <a:srgbClr val="FF0000"/>
                </a:solidFill>
              </a:rPr>
              <a:t> </a:t>
            </a:r>
            <a:r>
              <a:rPr lang="en-GB" sz="4000" dirty="0" err="1">
                <a:solidFill>
                  <a:srgbClr val="FF0000"/>
                </a:solidFill>
              </a:rPr>
              <a:t>uit</a:t>
            </a:r>
            <a:r>
              <a:rPr lang="en-GB" sz="4000" dirty="0">
                <a:solidFill>
                  <a:srgbClr val="FF0000"/>
                </a:solidFill>
              </a:rPr>
              <a:t> de </a:t>
            </a:r>
            <a:r>
              <a:rPr lang="en-GB" sz="4000" dirty="0" err="1">
                <a:solidFill>
                  <a:srgbClr val="FF0000"/>
                </a:solidFill>
              </a:rPr>
              <a:t>toegepaste</a:t>
            </a:r>
            <a:r>
              <a:rPr lang="en-GB" sz="4000" dirty="0">
                <a:solidFill>
                  <a:srgbClr val="FF0000"/>
                </a:solidFill>
              </a:rPr>
              <a:t> </a:t>
            </a:r>
            <a:r>
              <a:rPr lang="en-GB" sz="4000" dirty="0" err="1">
                <a:solidFill>
                  <a:srgbClr val="FF0000"/>
                </a:solidFill>
              </a:rPr>
              <a:t>taalkunde</a:t>
            </a:r>
            <a:r>
              <a:rPr lang="en-GB" sz="4000" dirty="0">
                <a:solidFill>
                  <a:srgbClr val="FF0000"/>
                </a:solidFill>
              </a:rPr>
              <a:t> </a:t>
            </a:r>
          </a:p>
          <a:p>
            <a:pPr marL="719138" lvl="1" indent="0">
              <a:lnSpc>
                <a:spcPct val="80000"/>
              </a:lnSpc>
              <a:buNone/>
              <a:defRPr/>
            </a:pPr>
            <a:endParaRPr lang="en-GB" sz="2800" dirty="0">
              <a:solidFill>
                <a:srgbClr val="FF0000"/>
              </a:solidFill>
              <a:latin typeface="+mj-lt"/>
            </a:endParaRPr>
          </a:p>
        </p:txBody>
      </p:sp>
    </p:spTree>
    <p:extLst>
      <p:ext uri="{BB962C8B-B14F-4D97-AF65-F5344CB8AC3E}">
        <p14:creationId xmlns:p14="http://schemas.microsoft.com/office/powerpoint/2010/main" val="3682626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24951" y="710448"/>
            <a:ext cx="12974601" cy="1049341"/>
          </a:xfrm>
          <a:noFill/>
        </p:spPr>
        <p:txBody>
          <a:bodyPr>
            <a:normAutofit/>
          </a:bodyPr>
          <a:lstStyle/>
          <a:p>
            <a:r>
              <a:rPr lang="nl-NL" u="none" dirty="0" err="1" smtClean="0">
                <a:solidFill>
                  <a:schemeClr val="tx2">
                    <a:lumMod val="60000"/>
                    <a:lumOff val="40000"/>
                  </a:schemeClr>
                </a:solidFill>
              </a:rPr>
              <a:t>Universiteitsbrede</a:t>
            </a:r>
            <a:r>
              <a:rPr lang="nl-NL" u="none" dirty="0" smtClean="0">
                <a:solidFill>
                  <a:schemeClr val="tx2">
                    <a:lumMod val="60000"/>
                    <a:lumOff val="40000"/>
                  </a:schemeClr>
                </a:solidFill>
              </a:rPr>
              <a:t> keuzevakken</a:t>
            </a:r>
            <a:endParaRPr lang="en-US" u="none" dirty="0">
              <a:solidFill>
                <a:schemeClr val="tx2">
                  <a:lumMod val="60000"/>
                  <a:lumOff val="40000"/>
                </a:schemeClr>
              </a:solidFill>
            </a:endParaRPr>
          </a:p>
        </p:txBody>
      </p:sp>
      <p:sp>
        <p:nvSpPr>
          <p:cNvPr id="3" name="Tijdelijke aanduiding voor inhoud 2"/>
          <p:cNvSpPr>
            <a:spLocks noGrp="1"/>
          </p:cNvSpPr>
          <p:nvPr>
            <p:ph idx="1"/>
          </p:nvPr>
        </p:nvSpPr>
        <p:spPr>
          <a:xfrm>
            <a:off x="1000664" y="2835049"/>
            <a:ext cx="13358273" cy="6138207"/>
          </a:xfrm>
        </p:spPr>
        <p:txBody>
          <a:bodyPr>
            <a:normAutofit fontScale="77500" lnSpcReduction="20000"/>
          </a:bodyPr>
          <a:lstStyle/>
          <a:p>
            <a:pPr marL="85725" indent="0">
              <a:buNone/>
            </a:pPr>
            <a:r>
              <a:rPr lang="nl-NL" sz="4835" dirty="0" smtClean="0"/>
              <a:t>Als </a:t>
            </a:r>
            <a:r>
              <a:rPr lang="nl-NL" sz="4835" dirty="0"/>
              <a:t>vrij keuzevak mag je ook kiezen voor de </a:t>
            </a:r>
            <a:r>
              <a:rPr lang="nl-NL" sz="4835" b="1" dirty="0" err="1"/>
              <a:t>universiteitsbrede</a:t>
            </a:r>
            <a:r>
              <a:rPr lang="nl-NL" sz="4835" b="1" dirty="0"/>
              <a:t> keuzevakken</a:t>
            </a:r>
            <a:r>
              <a:rPr lang="nl-NL" sz="4835" dirty="0"/>
              <a:t>. Deze worden apart </a:t>
            </a:r>
            <a:r>
              <a:rPr lang="nl-NL" sz="4835" dirty="0" err="1"/>
              <a:t>opgelijst</a:t>
            </a:r>
            <a:r>
              <a:rPr lang="nl-NL" sz="4835" dirty="0"/>
              <a:t> in de studiegids. Let wel: deze vakken bedragen 3 studiepunten. Als je er een opneemt als keuzevak, dan moet je nog een ander keuzevak van minstens 3 studiepunten erbij nemen. </a:t>
            </a:r>
            <a:endParaRPr lang="nl-NL" sz="4835" dirty="0" smtClean="0"/>
          </a:p>
          <a:p>
            <a:pPr marL="85725" indent="0">
              <a:buNone/>
            </a:pPr>
            <a:endParaRPr lang="nl-NL" sz="4835" dirty="0" smtClean="0"/>
          </a:p>
          <a:p>
            <a:pPr>
              <a:buFont typeface="Wingdings" panose="05000000000000000000" pitchFamily="2" charset="2"/>
              <a:buChar char="Ø"/>
            </a:pPr>
            <a:r>
              <a:rPr lang="nl-NL" sz="4835" dirty="0" smtClean="0"/>
              <a:t>Interessant voor onze opleiding: Wetenschappelijk Engels, Leer Ondernemen, Coaching en diversiteit </a:t>
            </a:r>
            <a:endParaRPr lang="nl-BE" sz="4835" dirty="0"/>
          </a:p>
          <a:p>
            <a:pPr marL="85725" indent="0">
              <a:buNone/>
            </a:pPr>
            <a:r>
              <a:rPr lang="nl-NL" dirty="0"/>
              <a:t> </a:t>
            </a:r>
            <a:endParaRPr lang="nl-BE" dirty="0"/>
          </a:p>
          <a:p>
            <a:endParaRPr lang="en-US" dirty="0">
              <a:solidFill>
                <a:schemeClr val="accent6">
                  <a:lumMod val="75000"/>
                </a:schemeClr>
              </a:solidFill>
            </a:endParaRPr>
          </a:p>
        </p:txBody>
      </p:sp>
      <p:sp>
        <p:nvSpPr>
          <p:cNvPr id="5" name="Tijdelijke aanduiding voor voettekst 3"/>
          <p:cNvSpPr>
            <a:spLocks noGrp="1"/>
          </p:cNvSpPr>
          <p:nvPr>
            <p:ph type="ftr" sz="quarter" idx="11"/>
          </p:nvPr>
        </p:nvSpPr>
        <p:spPr/>
        <p:txBody>
          <a:bodyPr/>
          <a:lstStyle/>
          <a:p>
            <a:endParaRPr lang="en-GB" dirty="0" smtClean="0"/>
          </a:p>
        </p:txBody>
      </p:sp>
    </p:spTree>
    <p:extLst>
      <p:ext uri="{BB962C8B-B14F-4D97-AF65-F5344CB8AC3E}">
        <p14:creationId xmlns:p14="http://schemas.microsoft.com/office/powerpoint/2010/main" val="56166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a:xfrm>
            <a:off x="2898457" y="677333"/>
            <a:ext cx="10584462" cy="1230490"/>
          </a:xfrm>
          <a:solidFill>
            <a:schemeClr val="accent1"/>
          </a:solidFill>
        </p:spPr>
        <p:txBody>
          <a:bodyPr/>
          <a:lstStyle/>
          <a:p>
            <a:r>
              <a:rPr lang="nl-NL" altLang="nl-BE" smtClean="0">
                <a:solidFill>
                  <a:schemeClr val="tx1"/>
                </a:solidFill>
              </a:rPr>
              <a:t>BA 3: optietraject keuze</a:t>
            </a:r>
            <a:endParaRPr lang="en-US" altLang="nl-BE" smtClean="0"/>
          </a:p>
        </p:txBody>
      </p:sp>
      <p:sp>
        <p:nvSpPr>
          <p:cNvPr id="3" name="Tijdelijke aanduiding voor inhoud 2"/>
          <p:cNvSpPr>
            <a:spLocks noGrp="1"/>
          </p:cNvSpPr>
          <p:nvPr>
            <p:ph idx="1"/>
          </p:nvPr>
        </p:nvSpPr>
        <p:spPr>
          <a:xfrm>
            <a:off x="2523666" y="2214881"/>
            <a:ext cx="12094916" cy="6502400"/>
          </a:xfrm>
        </p:spPr>
        <p:txBody>
          <a:bodyPr/>
          <a:lstStyle/>
          <a:p>
            <a:pPr>
              <a:defRPr/>
            </a:pPr>
            <a:endParaRPr lang="nl-BE" dirty="0" smtClean="0">
              <a:solidFill>
                <a:schemeClr val="accent6">
                  <a:lumMod val="75000"/>
                </a:schemeClr>
              </a:solidFill>
            </a:endParaRPr>
          </a:p>
          <a:p>
            <a:pPr marL="0" indent="0">
              <a:buNone/>
              <a:defRPr/>
            </a:pPr>
            <a:r>
              <a:rPr lang="nl-NL" sz="3982" dirty="0">
                <a:solidFill>
                  <a:schemeClr val="tx2">
                    <a:lumMod val="75000"/>
                  </a:schemeClr>
                </a:solidFill>
              </a:rPr>
              <a:t>Maar: </a:t>
            </a:r>
          </a:p>
          <a:p>
            <a:pPr marL="0" indent="0">
              <a:buNone/>
              <a:defRPr/>
            </a:pPr>
            <a:endParaRPr lang="nl-BE" dirty="0">
              <a:solidFill>
                <a:schemeClr val="tx2">
                  <a:lumMod val="75000"/>
                </a:schemeClr>
              </a:solidFill>
            </a:endParaRPr>
          </a:p>
          <a:p>
            <a:pPr lvl="2">
              <a:buFont typeface="Wingdings" panose="05000000000000000000" pitchFamily="2" charset="2"/>
              <a:buChar char="§"/>
              <a:defRPr/>
            </a:pPr>
            <a:r>
              <a:rPr lang="nl-BE" sz="3413" b="1" dirty="0">
                <a:solidFill>
                  <a:schemeClr val="tx2">
                    <a:lumMod val="75000"/>
                  </a:schemeClr>
                </a:solidFill>
              </a:rPr>
              <a:t>geen</a:t>
            </a:r>
            <a:r>
              <a:rPr lang="nl-BE" sz="3413" dirty="0">
                <a:solidFill>
                  <a:schemeClr val="tx2">
                    <a:lumMod val="75000"/>
                  </a:schemeClr>
                </a:solidFill>
              </a:rPr>
              <a:t> vakken </a:t>
            </a:r>
            <a:r>
              <a:rPr lang="nl-BE" sz="3413" b="1" dirty="0">
                <a:solidFill>
                  <a:schemeClr val="tx2">
                    <a:lumMod val="75000"/>
                  </a:schemeClr>
                </a:solidFill>
              </a:rPr>
              <a:t>lerarenopleiding</a:t>
            </a:r>
          </a:p>
          <a:p>
            <a:pPr lvl="2">
              <a:buFont typeface="Wingdings" panose="05000000000000000000" pitchFamily="2" charset="2"/>
              <a:buChar char="§"/>
              <a:defRPr/>
            </a:pPr>
            <a:r>
              <a:rPr lang="nl-BE" sz="3413" b="1" dirty="0">
                <a:solidFill>
                  <a:schemeClr val="tx2">
                    <a:lumMod val="75000"/>
                  </a:schemeClr>
                </a:solidFill>
              </a:rPr>
              <a:t>geen</a:t>
            </a:r>
            <a:r>
              <a:rPr lang="nl-BE" sz="3413" dirty="0">
                <a:solidFill>
                  <a:schemeClr val="tx2">
                    <a:lumMod val="75000"/>
                  </a:schemeClr>
                </a:solidFill>
              </a:rPr>
              <a:t> vakken uit de </a:t>
            </a:r>
            <a:r>
              <a:rPr lang="nl-BE" sz="3413" b="1" dirty="0">
                <a:solidFill>
                  <a:schemeClr val="tx2">
                    <a:lumMod val="75000"/>
                  </a:schemeClr>
                </a:solidFill>
              </a:rPr>
              <a:t>Master</a:t>
            </a:r>
          </a:p>
          <a:p>
            <a:pPr lvl="2">
              <a:defRPr/>
            </a:pPr>
            <a:endParaRPr lang="nl-NL" sz="3413" b="1" dirty="0">
              <a:solidFill>
                <a:schemeClr val="tx2">
                  <a:lumMod val="75000"/>
                </a:schemeClr>
              </a:solidFill>
            </a:endParaRPr>
          </a:p>
          <a:p>
            <a:pPr>
              <a:defRPr/>
            </a:pPr>
            <a:endParaRPr lang="en-US" dirty="0">
              <a:solidFill>
                <a:schemeClr val="tx2">
                  <a:lumMod val="75000"/>
                </a:schemeClr>
              </a:solidFill>
            </a:endParaRPr>
          </a:p>
        </p:txBody>
      </p:sp>
      <p:sp>
        <p:nvSpPr>
          <p:cNvPr id="4" name="Tijdelijke aanduiding voor voettekst 3"/>
          <p:cNvSpPr>
            <a:spLocks noGrp="1"/>
          </p:cNvSpPr>
          <p:nvPr>
            <p:ph type="ftr" sz="quarter" idx="11"/>
          </p:nvPr>
        </p:nvSpPr>
        <p:spPr/>
        <p:txBody>
          <a:bodyPr/>
          <a:lstStyle/>
          <a:p>
            <a:pPr>
              <a:defRPr/>
            </a:pPr>
            <a:endParaRPr lang="nl-NL" dirty="0"/>
          </a:p>
        </p:txBody>
      </p:sp>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65" y="268676"/>
            <a:ext cx="12205547" cy="861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565" y="243841"/>
            <a:ext cx="10877973" cy="98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243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431985" y="887307"/>
            <a:ext cx="12872765" cy="941493"/>
          </a:xfrm>
        </p:spPr>
        <p:txBody>
          <a:bodyPr/>
          <a:lstStyle/>
          <a:p>
            <a:pPr eaLnBrk="1" hangingPunct="1"/>
            <a:r>
              <a:rPr lang="en-GB" altLang="nl-BE" u="none" dirty="0" err="1" smtClean="0"/>
              <a:t>Masterproef</a:t>
            </a:r>
            <a:endParaRPr lang="en-GB" altLang="nl-BE" u="none" dirty="0" smtClean="0"/>
          </a:p>
        </p:txBody>
      </p:sp>
      <p:sp>
        <p:nvSpPr>
          <p:cNvPr id="70659" name="Rectangle 3"/>
          <p:cNvSpPr>
            <a:spLocks noGrp="1" noChangeArrowheads="1"/>
          </p:cNvSpPr>
          <p:nvPr>
            <p:ph idx="1"/>
          </p:nvPr>
        </p:nvSpPr>
        <p:spPr>
          <a:xfrm>
            <a:off x="1431984" y="1828801"/>
            <a:ext cx="15244929" cy="6770913"/>
          </a:xfrm>
        </p:spPr>
        <p:txBody>
          <a:bodyPr rtlCol="0">
            <a:normAutofit fontScale="62500" lnSpcReduction="20000"/>
          </a:bodyPr>
          <a:lstStyle/>
          <a:p>
            <a:pPr marL="85725" indent="0">
              <a:buNone/>
            </a:pPr>
            <a:r>
              <a:rPr lang="en-GB" sz="3413" dirty="0" smtClean="0">
                <a:solidFill>
                  <a:schemeClr val="tx1">
                    <a:lumMod val="75000"/>
                    <a:lumOff val="25000"/>
                  </a:schemeClr>
                </a:solidFill>
              </a:rPr>
              <a:t> </a:t>
            </a:r>
            <a:r>
              <a:rPr lang="nl-BE" dirty="0"/>
              <a:t>1. Beschikken over een </a:t>
            </a:r>
            <a:r>
              <a:rPr lang="nl-BE" b="1" dirty="0"/>
              <a:t>gevorderd</a:t>
            </a:r>
            <a:r>
              <a:rPr lang="nl-BE" dirty="0"/>
              <a:t> begrip van en inzicht in de wetenschappelijke </a:t>
            </a:r>
            <a:r>
              <a:rPr lang="nl-BE" b="1" dirty="0"/>
              <a:t>disciplinaire kennis </a:t>
            </a:r>
            <a:r>
              <a:rPr lang="nl-BE" dirty="0"/>
              <a:t>van het vakgebied in het algemeen en van de afstudeerrichting in het bijzonder.</a:t>
            </a:r>
          </a:p>
          <a:p>
            <a:pPr marL="85725" indent="0">
              <a:buNone/>
            </a:pPr>
            <a:r>
              <a:rPr lang="nl-BE" dirty="0"/>
              <a:t>2. Een </a:t>
            </a:r>
            <a:r>
              <a:rPr lang="nl-BE" b="1" dirty="0"/>
              <a:t>probleem</a:t>
            </a:r>
            <a:r>
              <a:rPr lang="nl-BE" dirty="0"/>
              <a:t> in </a:t>
            </a:r>
            <a:r>
              <a:rPr lang="nl-BE" b="1" dirty="0"/>
              <a:t>wetenschappelijke termen </a:t>
            </a:r>
            <a:r>
              <a:rPr lang="nl-BE" dirty="0"/>
              <a:t>formuleren en doorlichten.</a:t>
            </a:r>
          </a:p>
          <a:p>
            <a:pPr marL="85725" indent="0">
              <a:buNone/>
            </a:pPr>
            <a:r>
              <a:rPr lang="nl-BE" dirty="0"/>
              <a:t>3</a:t>
            </a:r>
            <a:r>
              <a:rPr lang="nl-BE" b="1" dirty="0" smtClean="0"/>
              <a:t>. LITERATUUR</a:t>
            </a:r>
            <a:r>
              <a:rPr lang="nl-BE" dirty="0" smtClean="0"/>
              <a:t>: </a:t>
            </a:r>
            <a:r>
              <a:rPr lang="nl-BE" dirty="0"/>
              <a:t>Wetenschappelijke teksten uit het vakgebied kunnen verzamelen, kritisch analyseren, synthetiseren en integreren in het eigen onderzoek. </a:t>
            </a:r>
          </a:p>
          <a:p>
            <a:pPr marL="85725" indent="0">
              <a:buNone/>
            </a:pPr>
            <a:r>
              <a:rPr lang="nl-BE" dirty="0"/>
              <a:t>4. </a:t>
            </a:r>
            <a:r>
              <a:rPr lang="nl-BE" b="1" dirty="0" smtClean="0"/>
              <a:t>METHODE</a:t>
            </a:r>
            <a:r>
              <a:rPr lang="nl-BE" dirty="0" smtClean="0"/>
              <a:t>: Onderzoeksmethoden </a:t>
            </a:r>
            <a:r>
              <a:rPr lang="nl-BE" dirty="0"/>
              <a:t>en -technieken zelfstandig kunnen toepassen op een gevorderd niveau.</a:t>
            </a:r>
          </a:p>
          <a:p>
            <a:pPr marL="85725" indent="0">
              <a:buNone/>
            </a:pPr>
            <a:r>
              <a:rPr lang="nl-BE" dirty="0" smtClean="0"/>
              <a:t>5. </a:t>
            </a:r>
            <a:r>
              <a:rPr lang="nl-BE" b="1" dirty="0" smtClean="0"/>
              <a:t>COMMUNICATIE</a:t>
            </a:r>
            <a:r>
              <a:rPr lang="nl-BE" dirty="0" smtClean="0"/>
              <a:t>: Over </a:t>
            </a:r>
            <a:r>
              <a:rPr lang="nl-BE" dirty="0"/>
              <a:t>het eigen onderzoek kunnen communiceren met vakgenoten, zowel schriftelijk als mondeling. </a:t>
            </a:r>
          </a:p>
          <a:p>
            <a:pPr marL="85725" indent="0">
              <a:buNone/>
            </a:pPr>
            <a:r>
              <a:rPr lang="nl-BE" dirty="0"/>
              <a:t>6. De attitude hebben om een </a:t>
            </a:r>
            <a:r>
              <a:rPr lang="nl-BE" b="1" dirty="0"/>
              <a:t>bijdrage</a:t>
            </a:r>
            <a:r>
              <a:rPr lang="nl-BE" dirty="0"/>
              <a:t> te leveren tot de wetenschappelijk kennis. </a:t>
            </a:r>
          </a:p>
          <a:p>
            <a:pPr marL="85725" indent="0">
              <a:buNone/>
            </a:pPr>
            <a:r>
              <a:rPr lang="nl-BE" dirty="0"/>
              <a:t>7. </a:t>
            </a:r>
            <a:r>
              <a:rPr lang="nl-BE" dirty="0" smtClean="0"/>
              <a:t> </a:t>
            </a:r>
            <a:r>
              <a:rPr lang="nl-BE" b="1" dirty="0" smtClean="0"/>
              <a:t>DEONTOLOGIE</a:t>
            </a:r>
            <a:r>
              <a:rPr lang="nl-BE" dirty="0" smtClean="0"/>
              <a:t>: Inzicht </a:t>
            </a:r>
            <a:r>
              <a:rPr lang="nl-BE" dirty="0"/>
              <a:t>hebben in de wetenschappelijke integriteit (plagiaat, correct gebruik van referenties, ethische dimensies van wetenschappelijk onderzoek).</a:t>
            </a:r>
          </a:p>
          <a:p>
            <a:pPr marL="85725" indent="0">
              <a:lnSpc>
                <a:spcPct val="90000"/>
              </a:lnSpc>
              <a:buNone/>
              <a:defRPr/>
            </a:pPr>
            <a:endParaRPr lang="en-GB" sz="3413" dirty="0" smtClean="0">
              <a:solidFill>
                <a:schemeClr val="tx1">
                  <a:lumMod val="75000"/>
                  <a:lumOff val="25000"/>
                </a:schemeClr>
              </a:solidFill>
            </a:endParaRPr>
          </a:p>
          <a:p>
            <a:pPr marL="85725" indent="0">
              <a:lnSpc>
                <a:spcPct val="90000"/>
              </a:lnSpc>
              <a:buNone/>
              <a:defRPr/>
            </a:pPr>
            <a:endParaRPr lang="en-GB" sz="3413" dirty="0">
              <a:solidFill>
                <a:schemeClr val="tx1">
                  <a:lumMod val="75000"/>
                  <a:lumOff val="25000"/>
                </a:schemeClr>
              </a:solidFill>
            </a:endParaRPr>
          </a:p>
          <a:p>
            <a:pPr marL="85725" indent="0">
              <a:lnSpc>
                <a:spcPct val="90000"/>
              </a:lnSpc>
              <a:buNone/>
              <a:defRPr/>
            </a:pPr>
            <a:endParaRPr lang="en-GB" sz="3413" dirty="0">
              <a:solidFill>
                <a:schemeClr val="tx1">
                  <a:lumMod val="75000"/>
                  <a:lumOff val="25000"/>
                </a:schemeClr>
              </a:solidFill>
            </a:endParaRPr>
          </a:p>
        </p:txBody>
      </p:sp>
    </p:spTree>
    <p:extLst>
      <p:ext uri="{BB962C8B-B14F-4D97-AF65-F5344CB8AC3E}">
        <p14:creationId xmlns:p14="http://schemas.microsoft.com/office/powerpoint/2010/main" val="1319961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431985" y="887307"/>
            <a:ext cx="12872765" cy="941493"/>
          </a:xfrm>
        </p:spPr>
        <p:txBody>
          <a:bodyPr/>
          <a:lstStyle/>
          <a:p>
            <a:pPr eaLnBrk="1" hangingPunct="1"/>
            <a:r>
              <a:rPr lang="en-GB" altLang="nl-BE" u="none" dirty="0" err="1" smtClean="0"/>
              <a:t>Masterproef</a:t>
            </a:r>
            <a:endParaRPr lang="en-GB" altLang="nl-BE" u="none" dirty="0" smtClean="0"/>
          </a:p>
        </p:txBody>
      </p:sp>
      <p:sp>
        <p:nvSpPr>
          <p:cNvPr id="70659" name="Rectangle 3"/>
          <p:cNvSpPr>
            <a:spLocks noGrp="1" noChangeArrowheads="1"/>
          </p:cNvSpPr>
          <p:nvPr>
            <p:ph idx="1"/>
          </p:nvPr>
        </p:nvSpPr>
        <p:spPr>
          <a:xfrm>
            <a:off x="1431985" y="1828801"/>
            <a:ext cx="13089512" cy="7450668"/>
          </a:xfrm>
        </p:spPr>
        <p:txBody>
          <a:bodyPr rtlCol="0">
            <a:normAutofit/>
          </a:bodyPr>
          <a:lstStyle/>
          <a:p>
            <a:pPr marL="85725" indent="0">
              <a:lnSpc>
                <a:spcPct val="90000"/>
              </a:lnSpc>
              <a:buNone/>
              <a:defRPr/>
            </a:pPr>
            <a:r>
              <a:rPr lang="en-GB" sz="3413" dirty="0" smtClean="0">
                <a:solidFill>
                  <a:schemeClr val="tx1">
                    <a:lumMod val="75000"/>
                    <a:lumOff val="25000"/>
                  </a:schemeClr>
                </a:solidFill>
              </a:rPr>
              <a:t>15 </a:t>
            </a:r>
            <a:r>
              <a:rPr lang="en-GB" sz="3413" dirty="0" err="1" smtClean="0">
                <a:solidFill>
                  <a:schemeClr val="tx1">
                    <a:lumMod val="75000"/>
                    <a:lumOff val="25000"/>
                  </a:schemeClr>
                </a:solidFill>
              </a:rPr>
              <a:t>stp</a:t>
            </a:r>
            <a:r>
              <a:rPr lang="en-GB" sz="3413" dirty="0" smtClean="0">
                <a:solidFill>
                  <a:schemeClr val="tx1">
                    <a:lumMod val="75000"/>
                    <a:lumOff val="25000"/>
                  </a:schemeClr>
                </a:solidFill>
              </a:rPr>
              <a:t> </a:t>
            </a:r>
          </a:p>
          <a:p>
            <a:pPr marL="85725" indent="0">
              <a:lnSpc>
                <a:spcPct val="90000"/>
              </a:lnSpc>
              <a:buNone/>
              <a:defRPr/>
            </a:pPr>
            <a:r>
              <a:rPr lang="en-GB" sz="3413" dirty="0" smtClean="0">
                <a:solidFill>
                  <a:schemeClr val="tx1">
                    <a:lumMod val="75000"/>
                    <a:lumOff val="25000"/>
                  </a:schemeClr>
                </a:solidFill>
              </a:rPr>
              <a:t>ca</a:t>
            </a:r>
            <a:r>
              <a:rPr lang="en-GB" sz="3413" dirty="0">
                <a:solidFill>
                  <a:schemeClr val="tx1">
                    <a:lumMod val="75000"/>
                    <a:lumOff val="25000"/>
                  </a:schemeClr>
                </a:solidFill>
              </a:rPr>
              <a:t>. </a:t>
            </a:r>
            <a:r>
              <a:rPr lang="en-GB" sz="3413" dirty="0" smtClean="0">
                <a:solidFill>
                  <a:schemeClr val="tx1">
                    <a:lumMod val="75000"/>
                    <a:lumOff val="25000"/>
                  </a:schemeClr>
                </a:solidFill>
              </a:rPr>
              <a:t>20 </a:t>
            </a:r>
            <a:r>
              <a:rPr lang="en-GB" sz="3413" dirty="0">
                <a:solidFill>
                  <a:schemeClr val="tx1">
                    <a:lumMod val="75000"/>
                    <a:lumOff val="25000"/>
                  </a:schemeClr>
                </a:solidFill>
              </a:rPr>
              <a:t>000 </a:t>
            </a:r>
            <a:r>
              <a:rPr lang="en-GB" sz="3413" dirty="0" err="1">
                <a:solidFill>
                  <a:schemeClr val="tx1">
                    <a:lumMod val="75000"/>
                    <a:lumOff val="25000"/>
                  </a:schemeClr>
                </a:solidFill>
              </a:rPr>
              <a:t>woorden</a:t>
            </a:r>
            <a:r>
              <a:rPr lang="en-GB" sz="3413" dirty="0">
                <a:solidFill>
                  <a:schemeClr val="tx1">
                    <a:lumMod val="75000"/>
                    <a:lumOff val="25000"/>
                  </a:schemeClr>
                </a:solidFill>
              </a:rPr>
              <a:t> (</a:t>
            </a:r>
            <a:r>
              <a:rPr lang="en-GB" sz="3413" dirty="0" err="1">
                <a:solidFill>
                  <a:schemeClr val="tx1">
                    <a:lumMod val="75000"/>
                    <a:lumOff val="25000"/>
                  </a:schemeClr>
                </a:solidFill>
              </a:rPr>
              <a:t>zonder</a:t>
            </a:r>
            <a:r>
              <a:rPr lang="en-GB" sz="3413" dirty="0">
                <a:solidFill>
                  <a:schemeClr val="tx1">
                    <a:lumMod val="75000"/>
                    <a:lumOff val="25000"/>
                  </a:schemeClr>
                </a:solidFill>
              </a:rPr>
              <a:t> </a:t>
            </a:r>
            <a:r>
              <a:rPr lang="en-GB" sz="3413" dirty="0" err="1">
                <a:solidFill>
                  <a:schemeClr val="tx1">
                    <a:lumMod val="75000"/>
                    <a:lumOff val="25000"/>
                  </a:schemeClr>
                </a:solidFill>
              </a:rPr>
              <a:t>bibliografie</a:t>
            </a:r>
            <a:r>
              <a:rPr lang="en-GB" sz="3413" dirty="0">
                <a:solidFill>
                  <a:schemeClr val="tx1">
                    <a:lumMod val="75000"/>
                    <a:lumOff val="25000"/>
                  </a:schemeClr>
                </a:solidFill>
              </a:rPr>
              <a:t> en </a:t>
            </a:r>
            <a:r>
              <a:rPr lang="en-GB" sz="3413" dirty="0" err="1">
                <a:solidFill>
                  <a:schemeClr val="tx1">
                    <a:lumMod val="75000"/>
                    <a:lumOff val="25000"/>
                  </a:schemeClr>
                </a:solidFill>
              </a:rPr>
              <a:t>bijlagen</a:t>
            </a:r>
            <a:r>
              <a:rPr lang="en-GB" sz="3413" dirty="0">
                <a:solidFill>
                  <a:schemeClr val="tx1">
                    <a:lumMod val="75000"/>
                    <a:lumOff val="25000"/>
                  </a:schemeClr>
                </a:solidFill>
              </a:rPr>
              <a:t>)</a:t>
            </a:r>
          </a:p>
          <a:p>
            <a:pPr marL="85725" indent="0">
              <a:lnSpc>
                <a:spcPct val="90000"/>
              </a:lnSpc>
              <a:buNone/>
              <a:defRPr/>
            </a:pPr>
            <a:endParaRPr lang="en-GB" sz="3413" dirty="0" smtClean="0">
              <a:solidFill>
                <a:schemeClr val="tx1">
                  <a:lumMod val="75000"/>
                  <a:lumOff val="25000"/>
                </a:schemeClr>
              </a:solidFill>
            </a:endParaRPr>
          </a:p>
          <a:p>
            <a:pPr marL="85725" indent="0">
              <a:lnSpc>
                <a:spcPct val="90000"/>
              </a:lnSpc>
              <a:buNone/>
              <a:defRPr/>
            </a:pPr>
            <a:r>
              <a:rPr lang="en-GB" sz="3413" dirty="0" err="1" smtClean="0">
                <a:solidFill>
                  <a:schemeClr val="tx1">
                    <a:lumMod val="75000"/>
                    <a:lumOff val="25000"/>
                  </a:schemeClr>
                </a:solidFill>
              </a:rPr>
              <a:t>Zelfstandig</a:t>
            </a:r>
            <a:r>
              <a:rPr lang="en-GB" sz="3413" dirty="0" smtClean="0">
                <a:solidFill>
                  <a:schemeClr val="tx1">
                    <a:lumMod val="75000"/>
                    <a:lumOff val="25000"/>
                  </a:schemeClr>
                </a:solidFill>
              </a:rPr>
              <a:t> </a:t>
            </a:r>
            <a:r>
              <a:rPr lang="en-GB" sz="3413" dirty="0" err="1" smtClean="0">
                <a:solidFill>
                  <a:schemeClr val="tx1">
                    <a:lumMod val="75000"/>
                    <a:lumOff val="25000"/>
                  </a:schemeClr>
                </a:solidFill>
              </a:rPr>
              <a:t>onderzoek</a:t>
            </a:r>
            <a:r>
              <a:rPr lang="en-GB" sz="3413" dirty="0" smtClean="0">
                <a:solidFill>
                  <a:schemeClr val="tx1">
                    <a:lumMod val="75000"/>
                    <a:lumOff val="25000"/>
                  </a:schemeClr>
                </a:solidFill>
              </a:rPr>
              <a:t> </a:t>
            </a:r>
          </a:p>
          <a:p>
            <a:pPr marL="85725" indent="0">
              <a:lnSpc>
                <a:spcPct val="90000"/>
              </a:lnSpc>
              <a:buNone/>
              <a:defRPr/>
            </a:pPr>
            <a:endParaRPr lang="en-GB" sz="3413" dirty="0" smtClean="0">
              <a:solidFill>
                <a:schemeClr val="tx1">
                  <a:lumMod val="75000"/>
                  <a:lumOff val="25000"/>
                </a:schemeClr>
              </a:solidFill>
            </a:endParaRPr>
          </a:p>
          <a:p>
            <a:pPr marL="85725" indent="0">
              <a:lnSpc>
                <a:spcPct val="90000"/>
              </a:lnSpc>
              <a:buNone/>
              <a:defRPr/>
            </a:pPr>
            <a:r>
              <a:rPr lang="en-GB" sz="3413" dirty="0" err="1">
                <a:solidFill>
                  <a:schemeClr val="tx1">
                    <a:lumMod val="75000"/>
                    <a:lumOff val="25000"/>
                  </a:schemeClr>
                </a:solidFill>
              </a:rPr>
              <a:t>Overleg</a:t>
            </a:r>
            <a:r>
              <a:rPr lang="en-GB" sz="3413" dirty="0">
                <a:solidFill>
                  <a:schemeClr val="tx1">
                    <a:lumMod val="75000"/>
                    <a:lumOff val="25000"/>
                  </a:schemeClr>
                </a:solidFill>
              </a:rPr>
              <a:t> promotor </a:t>
            </a:r>
            <a:r>
              <a:rPr lang="en-GB" sz="3413" dirty="0" err="1">
                <a:solidFill>
                  <a:schemeClr val="tx1">
                    <a:lumMod val="75000"/>
                    <a:lumOff val="25000"/>
                  </a:schemeClr>
                </a:solidFill>
              </a:rPr>
              <a:t>essentieel</a:t>
            </a:r>
            <a:r>
              <a:rPr lang="en-GB" sz="3413" dirty="0">
                <a:solidFill>
                  <a:schemeClr val="tx1">
                    <a:lumMod val="75000"/>
                    <a:lumOff val="25000"/>
                  </a:schemeClr>
                </a:solidFill>
              </a:rPr>
              <a:t> !</a:t>
            </a:r>
          </a:p>
          <a:p>
            <a:pPr marL="719138" lvl="1" indent="0">
              <a:lnSpc>
                <a:spcPct val="90000"/>
              </a:lnSpc>
              <a:buNone/>
              <a:defRPr/>
            </a:pPr>
            <a:r>
              <a:rPr lang="en-GB" sz="3129" dirty="0">
                <a:solidFill>
                  <a:schemeClr val="tx1">
                    <a:lumMod val="75000"/>
                    <a:lumOff val="25000"/>
                  </a:schemeClr>
                </a:solidFill>
              </a:rPr>
              <a:t>Promotor </a:t>
            </a:r>
            <a:r>
              <a:rPr lang="en-GB" sz="3129" dirty="0" err="1">
                <a:solidFill>
                  <a:schemeClr val="tx1">
                    <a:lumMod val="75000"/>
                    <a:lumOff val="25000"/>
                  </a:schemeClr>
                </a:solidFill>
              </a:rPr>
              <a:t>uit</a:t>
            </a:r>
            <a:r>
              <a:rPr lang="en-GB" sz="3129" dirty="0">
                <a:solidFill>
                  <a:schemeClr val="tx1">
                    <a:lumMod val="75000"/>
                    <a:lumOff val="25000"/>
                  </a:schemeClr>
                </a:solidFill>
              </a:rPr>
              <a:t> de </a:t>
            </a:r>
            <a:r>
              <a:rPr lang="en-GB" sz="3129" dirty="0" err="1">
                <a:solidFill>
                  <a:schemeClr val="tx1">
                    <a:lumMod val="75000"/>
                    <a:lumOff val="25000"/>
                  </a:schemeClr>
                </a:solidFill>
              </a:rPr>
              <a:t>opleiding</a:t>
            </a:r>
            <a:endParaRPr lang="en-GB" sz="3129" dirty="0">
              <a:solidFill>
                <a:schemeClr val="tx1">
                  <a:lumMod val="75000"/>
                  <a:lumOff val="25000"/>
                </a:schemeClr>
              </a:solidFill>
            </a:endParaRPr>
          </a:p>
          <a:p>
            <a:pPr marL="719138" lvl="1" indent="0">
              <a:lnSpc>
                <a:spcPct val="90000"/>
              </a:lnSpc>
              <a:buNone/>
              <a:defRPr/>
            </a:pPr>
            <a:r>
              <a:rPr lang="en-GB" sz="3129" dirty="0">
                <a:solidFill>
                  <a:schemeClr val="tx1">
                    <a:lumMod val="75000"/>
                    <a:lumOff val="25000"/>
                  </a:schemeClr>
                </a:solidFill>
              </a:rPr>
              <a:t>Co-promotor </a:t>
            </a:r>
            <a:r>
              <a:rPr lang="en-GB" sz="3129" dirty="0" err="1">
                <a:solidFill>
                  <a:schemeClr val="tx1">
                    <a:lumMod val="75000"/>
                    <a:lumOff val="25000"/>
                  </a:schemeClr>
                </a:solidFill>
              </a:rPr>
              <a:t>kan</a:t>
            </a:r>
            <a:r>
              <a:rPr lang="en-GB" sz="3129" dirty="0">
                <a:solidFill>
                  <a:schemeClr val="tx1">
                    <a:lumMod val="75000"/>
                    <a:lumOff val="25000"/>
                  </a:schemeClr>
                </a:solidFill>
              </a:rPr>
              <a:t> van </a:t>
            </a:r>
            <a:r>
              <a:rPr lang="en-GB" sz="3129" dirty="0" err="1">
                <a:solidFill>
                  <a:schemeClr val="tx1">
                    <a:lumMod val="75000"/>
                    <a:lumOff val="25000"/>
                  </a:schemeClr>
                </a:solidFill>
              </a:rPr>
              <a:t>andere</a:t>
            </a:r>
            <a:r>
              <a:rPr lang="en-GB" sz="3129" dirty="0">
                <a:solidFill>
                  <a:schemeClr val="tx1">
                    <a:lumMod val="75000"/>
                    <a:lumOff val="25000"/>
                  </a:schemeClr>
                </a:solidFill>
              </a:rPr>
              <a:t> </a:t>
            </a:r>
            <a:r>
              <a:rPr lang="en-GB" sz="3129" dirty="0" err="1">
                <a:solidFill>
                  <a:schemeClr val="tx1">
                    <a:lumMod val="75000"/>
                    <a:lumOff val="25000"/>
                  </a:schemeClr>
                </a:solidFill>
              </a:rPr>
              <a:t>opleiding</a:t>
            </a:r>
            <a:r>
              <a:rPr lang="en-GB" sz="3129" dirty="0">
                <a:solidFill>
                  <a:schemeClr val="tx1">
                    <a:lumMod val="75000"/>
                    <a:lumOff val="25000"/>
                  </a:schemeClr>
                </a:solidFill>
              </a:rPr>
              <a:t>/</a:t>
            </a:r>
            <a:r>
              <a:rPr lang="en-GB" sz="3129" dirty="0" err="1">
                <a:solidFill>
                  <a:schemeClr val="tx1">
                    <a:lumMod val="75000"/>
                    <a:lumOff val="25000"/>
                  </a:schemeClr>
                </a:solidFill>
              </a:rPr>
              <a:t>universiteit</a:t>
            </a:r>
            <a:r>
              <a:rPr lang="en-GB" sz="3129" dirty="0">
                <a:solidFill>
                  <a:schemeClr val="tx1">
                    <a:lumMod val="75000"/>
                    <a:lumOff val="25000"/>
                  </a:schemeClr>
                </a:solidFill>
              </a:rPr>
              <a:t> </a:t>
            </a:r>
            <a:r>
              <a:rPr lang="en-GB" sz="3129" dirty="0" err="1">
                <a:solidFill>
                  <a:schemeClr val="tx1">
                    <a:lumMod val="75000"/>
                    <a:lumOff val="25000"/>
                  </a:schemeClr>
                </a:solidFill>
              </a:rPr>
              <a:t>zijn</a:t>
            </a:r>
            <a:r>
              <a:rPr lang="en-GB" sz="3129" dirty="0">
                <a:solidFill>
                  <a:schemeClr val="tx1">
                    <a:lumMod val="75000"/>
                    <a:lumOff val="25000"/>
                  </a:schemeClr>
                </a:solidFill>
              </a:rPr>
              <a:t> </a:t>
            </a:r>
          </a:p>
          <a:p>
            <a:pPr marL="85725" indent="0">
              <a:lnSpc>
                <a:spcPct val="90000"/>
              </a:lnSpc>
              <a:buNone/>
              <a:defRPr/>
            </a:pPr>
            <a:endParaRPr lang="en-GB" sz="3413" dirty="0">
              <a:solidFill>
                <a:schemeClr val="tx1">
                  <a:lumMod val="75000"/>
                  <a:lumOff val="25000"/>
                </a:schemeClr>
              </a:solidFill>
            </a:endParaRPr>
          </a:p>
          <a:p>
            <a:pPr marL="85725" indent="0">
              <a:lnSpc>
                <a:spcPct val="90000"/>
              </a:lnSpc>
              <a:buNone/>
              <a:defRPr/>
            </a:pPr>
            <a:endParaRPr lang="en-GB" sz="3413" dirty="0" smtClean="0">
              <a:solidFill>
                <a:schemeClr val="tx1">
                  <a:lumMod val="75000"/>
                  <a:lumOff val="25000"/>
                </a:schemeClr>
              </a:solidFill>
            </a:endParaRPr>
          </a:p>
          <a:p>
            <a:pPr marL="85725" indent="0">
              <a:lnSpc>
                <a:spcPct val="90000"/>
              </a:lnSpc>
              <a:buNone/>
              <a:defRPr/>
            </a:pPr>
            <a:r>
              <a:rPr lang="en-GB" sz="3413" dirty="0" err="1" smtClean="0">
                <a:solidFill>
                  <a:schemeClr val="tx1">
                    <a:lumMod val="75000"/>
                    <a:lumOff val="25000"/>
                  </a:schemeClr>
                </a:solidFill>
              </a:rPr>
              <a:t>Bachelorpaper</a:t>
            </a:r>
            <a:r>
              <a:rPr lang="en-GB" sz="3413" dirty="0" smtClean="0">
                <a:solidFill>
                  <a:schemeClr val="tx1">
                    <a:lumMod val="75000"/>
                    <a:lumOff val="25000"/>
                  </a:schemeClr>
                </a:solidFill>
              </a:rPr>
              <a:t> </a:t>
            </a:r>
            <a:r>
              <a:rPr lang="en-GB" sz="3413" dirty="0">
                <a:solidFill>
                  <a:schemeClr val="tx1">
                    <a:lumMod val="75000"/>
                    <a:lumOff val="25000"/>
                  </a:schemeClr>
                </a:solidFill>
              </a:rPr>
              <a:t>mag </a:t>
            </a:r>
            <a:r>
              <a:rPr lang="en-GB" sz="3413" dirty="0" err="1">
                <a:solidFill>
                  <a:schemeClr val="tx1">
                    <a:lumMod val="75000"/>
                    <a:lumOff val="25000"/>
                  </a:schemeClr>
                </a:solidFill>
              </a:rPr>
              <a:t>als</a:t>
            </a:r>
            <a:r>
              <a:rPr lang="en-GB" sz="3413" dirty="0">
                <a:solidFill>
                  <a:schemeClr val="tx1">
                    <a:lumMod val="75000"/>
                    <a:lumOff val="25000"/>
                  </a:schemeClr>
                </a:solidFill>
              </a:rPr>
              <a:t> basis </a:t>
            </a:r>
            <a:r>
              <a:rPr lang="en-GB" sz="3413" dirty="0" err="1">
                <a:solidFill>
                  <a:schemeClr val="tx1">
                    <a:lumMod val="75000"/>
                    <a:lumOff val="25000"/>
                  </a:schemeClr>
                </a:solidFill>
              </a:rPr>
              <a:t>gebruikt</a:t>
            </a:r>
            <a:r>
              <a:rPr lang="en-GB" sz="3413" dirty="0">
                <a:solidFill>
                  <a:schemeClr val="tx1">
                    <a:lumMod val="75000"/>
                    <a:lumOff val="25000"/>
                  </a:schemeClr>
                </a:solidFill>
              </a:rPr>
              <a:t> </a:t>
            </a:r>
            <a:r>
              <a:rPr lang="en-GB" sz="3413" dirty="0" err="1">
                <a:solidFill>
                  <a:schemeClr val="tx1">
                    <a:lumMod val="75000"/>
                    <a:lumOff val="25000"/>
                  </a:schemeClr>
                </a:solidFill>
              </a:rPr>
              <a:t>worden</a:t>
            </a:r>
            <a:r>
              <a:rPr lang="en-GB" sz="3413" dirty="0">
                <a:solidFill>
                  <a:schemeClr val="tx1">
                    <a:lumMod val="75000"/>
                    <a:lumOff val="25000"/>
                  </a:schemeClr>
                </a:solidFill>
              </a:rPr>
              <a:t>, maar </a:t>
            </a:r>
            <a:r>
              <a:rPr lang="en-GB" sz="3413" dirty="0" err="1">
                <a:solidFill>
                  <a:schemeClr val="tx1">
                    <a:lumMod val="75000"/>
                    <a:lumOff val="25000"/>
                  </a:schemeClr>
                </a:solidFill>
              </a:rPr>
              <a:t>dient</a:t>
            </a:r>
            <a:r>
              <a:rPr lang="en-GB" sz="3413" dirty="0">
                <a:solidFill>
                  <a:schemeClr val="tx1">
                    <a:lumMod val="75000"/>
                    <a:lumOff val="25000"/>
                  </a:schemeClr>
                </a:solidFill>
              </a:rPr>
              <a:t> </a:t>
            </a:r>
            <a:r>
              <a:rPr lang="en-GB" sz="3413" dirty="0" err="1">
                <a:solidFill>
                  <a:schemeClr val="tx1">
                    <a:lumMod val="75000"/>
                    <a:lumOff val="25000"/>
                  </a:schemeClr>
                </a:solidFill>
              </a:rPr>
              <a:t>verder</a:t>
            </a:r>
            <a:r>
              <a:rPr lang="en-GB" sz="3413" dirty="0">
                <a:solidFill>
                  <a:schemeClr val="tx1">
                    <a:lumMod val="75000"/>
                    <a:lumOff val="25000"/>
                  </a:schemeClr>
                </a:solidFill>
              </a:rPr>
              <a:t> </a:t>
            </a:r>
            <a:r>
              <a:rPr lang="en-GB" sz="3413" dirty="0" err="1">
                <a:solidFill>
                  <a:schemeClr val="tx1">
                    <a:lumMod val="75000"/>
                    <a:lumOff val="25000"/>
                  </a:schemeClr>
                </a:solidFill>
              </a:rPr>
              <a:t>uitgediept</a:t>
            </a:r>
            <a:r>
              <a:rPr lang="en-GB" sz="3413" dirty="0">
                <a:solidFill>
                  <a:schemeClr val="tx1">
                    <a:lumMod val="75000"/>
                    <a:lumOff val="25000"/>
                  </a:schemeClr>
                </a:solidFill>
              </a:rPr>
              <a:t> en </a:t>
            </a:r>
            <a:r>
              <a:rPr lang="en-GB" sz="3413" dirty="0" err="1">
                <a:solidFill>
                  <a:schemeClr val="tx1">
                    <a:lumMod val="75000"/>
                    <a:lumOff val="25000"/>
                  </a:schemeClr>
                </a:solidFill>
              </a:rPr>
              <a:t>aangevuld</a:t>
            </a:r>
            <a:r>
              <a:rPr lang="en-GB" sz="3413" dirty="0">
                <a:solidFill>
                  <a:schemeClr val="tx1">
                    <a:lumMod val="75000"/>
                    <a:lumOff val="25000"/>
                  </a:schemeClr>
                </a:solidFill>
              </a:rPr>
              <a:t> </a:t>
            </a:r>
            <a:r>
              <a:rPr lang="en-GB" sz="3413" dirty="0" err="1">
                <a:solidFill>
                  <a:schemeClr val="tx1">
                    <a:lumMod val="75000"/>
                    <a:lumOff val="25000"/>
                  </a:schemeClr>
                </a:solidFill>
              </a:rPr>
              <a:t>te</a:t>
            </a:r>
            <a:r>
              <a:rPr lang="en-GB" sz="3413" dirty="0">
                <a:solidFill>
                  <a:schemeClr val="tx1">
                    <a:lumMod val="75000"/>
                    <a:lumOff val="25000"/>
                  </a:schemeClr>
                </a:solidFill>
              </a:rPr>
              <a:t> </a:t>
            </a:r>
            <a:r>
              <a:rPr lang="en-GB" sz="3413" dirty="0" err="1">
                <a:solidFill>
                  <a:schemeClr val="tx1">
                    <a:lumMod val="75000"/>
                    <a:lumOff val="25000"/>
                  </a:schemeClr>
                </a:solidFill>
              </a:rPr>
              <a:t>worden</a:t>
            </a:r>
            <a:r>
              <a:rPr lang="en-GB" sz="3413" dirty="0">
                <a:solidFill>
                  <a:schemeClr val="tx1">
                    <a:lumMod val="75000"/>
                    <a:lumOff val="25000"/>
                  </a:schemeClr>
                </a:solidFill>
              </a:rPr>
              <a:t> &gt;&gt; </a:t>
            </a:r>
            <a:r>
              <a:rPr lang="en-GB" sz="3413" dirty="0" err="1">
                <a:solidFill>
                  <a:schemeClr val="tx1">
                    <a:lumMod val="75000"/>
                    <a:lumOff val="25000"/>
                  </a:schemeClr>
                </a:solidFill>
              </a:rPr>
              <a:t>geen</a:t>
            </a:r>
            <a:r>
              <a:rPr lang="en-GB" sz="3413" dirty="0">
                <a:solidFill>
                  <a:schemeClr val="tx1">
                    <a:lumMod val="75000"/>
                    <a:lumOff val="25000"/>
                  </a:schemeClr>
                </a:solidFill>
              </a:rPr>
              <a:t> </a:t>
            </a:r>
            <a:r>
              <a:rPr lang="en-GB" sz="3413" dirty="0" err="1">
                <a:solidFill>
                  <a:schemeClr val="tx1">
                    <a:lumMod val="75000"/>
                    <a:lumOff val="25000"/>
                  </a:schemeClr>
                </a:solidFill>
              </a:rPr>
              <a:t>hoofdstuk</a:t>
            </a:r>
            <a:r>
              <a:rPr lang="en-GB" sz="3413" dirty="0">
                <a:solidFill>
                  <a:schemeClr val="tx1">
                    <a:lumMod val="75000"/>
                    <a:lumOff val="25000"/>
                  </a:schemeClr>
                </a:solidFill>
              </a:rPr>
              <a:t> van de </a:t>
            </a:r>
            <a:r>
              <a:rPr lang="en-GB" sz="3413" dirty="0" err="1">
                <a:solidFill>
                  <a:schemeClr val="tx1">
                    <a:lumMod val="75000"/>
                    <a:lumOff val="25000"/>
                  </a:schemeClr>
                </a:solidFill>
              </a:rPr>
              <a:t>masterproef</a:t>
            </a:r>
            <a:r>
              <a:rPr lang="en-GB" sz="3413" dirty="0">
                <a:solidFill>
                  <a:schemeClr val="tx1">
                    <a:lumMod val="75000"/>
                    <a:lumOff val="25000"/>
                  </a:schemeClr>
                </a:solidFill>
              </a:rPr>
              <a:t> </a:t>
            </a:r>
            <a:endParaRPr lang="en-GB" sz="3413" dirty="0" smtClean="0">
              <a:solidFill>
                <a:schemeClr val="tx1">
                  <a:lumMod val="75000"/>
                  <a:lumOff val="25000"/>
                </a:schemeClr>
              </a:solidFill>
            </a:endParaRPr>
          </a:p>
          <a:p>
            <a:pPr marL="85725" indent="0">
              <a:lnSpc>
                <a:spcPct val="90000"/>
              </a:lnSpc>
              <a:buNone/>
              <a:defRPr/>
            </a:pPr>
            <a:endParaRPr lang="en-GB" sz="3413" dirty="0">
              <a:solidFill>
                <a:schemeClr val="tx1">
                  <a:lumMod val="75000"/>
                  <a:lumOff val="25000"/>
                </a:schemeClr>
              </a:solidFill>
            </a:endParaRPr>
          </a:p>
          <a:p>
            <a:pPr marL="85725" indent="0">
              <a:lnSpc>
                <a:spcPct val="90000"/>
              </a:lnSpc>
              <a:buNone/>
              <a:defRPr/>
            </a:pPr>
            <a:endParaRPr lang="en-GB" sz="3413" dirty="0">
              <a:solidFill>
                <a:schemeClr val="tx1">
                  <a:lumMod val="75000"/>
                  <a:lumOff val="25000"/>
                </a:schemeClr>
              </a:solidFill>
            </a:endParaRPr>
          </a:p>
        </p:txBody>
      </p:sp>
    </p:spTree>
    <p:extLst>
      <p:ext uri="{BB962C8B-B14F-4D97-AF65-F5344CB8AC3E}">
        <p14:creationId xmlns:p14="http://schemas.microsoft.com/office/powerpoint/2010/main" val="730622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604513" y="887307"/>
            <a:ext cx="12700237" cy="1217538"/>
          </a:xfrm>
        </p:spPr>
        <p:txBody>
          <a:bodyPr/>
          <a:lstStyle/>
          <a:p>
            <a:pPr eaLnBrk="1" hangingPunct="1"/>
            <a:r>
              <a:rPr lang="en-GB" altLang="nl-BE" u="none" dirty="0" err="1" smtClean="0"/>
              <a:t>Masterproef</a:t>
            </a:r>
            <a:endParaRPr lang="en-GB" altLang="nl-BE" u="none" dirty="0" smtClean="0"/>
          </a:p>
        </p:txBody>
      </p:sp>
      <p:sp>
        <p:nvSpPr>
          <p:cNvPr id="70659" name="Rectangle 3"/>
          <p:cNvSpPr>
            <a:spLocks noGrp="1" noChangeArrowheads="1"/>
          </p:cNvSpPr>
          <p:nvPr>
            <p:ph idx="1"/>
          </p:nvPr>
        </p:nvSpPr>
        <p:spPr>
          <a:xfrm>
            <a:off x="1431985" y="2275842"/>
            <a:ext cx="13089512" cy="6178046"/>
          </a:xfrm>
        </p:spPr>
        <p:txBody>
          <a:bodyPr rtlCol="0">
            <a:normAutofit/>
          </a:bodyPr>
          <a:lstStyle/>
          <a:p>
            <a:pPr marL="85725" indent="0">
              <a:lnSpc>
                <a:spcPct val="90000"/>
              </a:lnSpc>
              <a:buNone/>
              <a:defRPr/>
            </a:pPr>
            <a:endParaRPr lang="en-GB" sz="3200" dirty="0" smtClean="0">
              <a:solidFill>
                <a:schemeClr val="tx1">
                  <a:lumMod val="75000"/>
                  <a:lumOff val="25000"/>
                </a:schemeClr>
              </a:solidFill>
            </a:endParaRPr>
          </a:p>
          <a:p>
            <a:pPr>
              <a:lnSpc>
                <a:spcPct val="90000"/>
              </a:lnSpc>
              <a:buFont typeface="Wingdings" panose="05000000000000000000" pitchFamily="2" charset="2"/>
              <a:buChar char="Ø"/>
              <a:defRPr/>
            </a:pPr>
            <a:r>
              <a:rPr lang="en-GB" sz="3200" dirty="0" err="1" smtClean="0">
                <a:solidFill>
                  <a:schemeClr val="tx1">
                    <a:lumMod val="75000"/>
                    <a:lumOff val="25000"/>
                  </a:schemeClr>
                </a:solidFill>
              </a:rPr>
              <a:t>Onderwerp</a:t>
            </a:r>
            <a:r>
              <a:rPr lang="en-GB" sz="3200" dirty="0" smtClean="0">
                <a:solidFill>
                  <a:schemeClr val="tx1">
                    <a:lumMod val="75000"/>
                    <a:lumOff val="25000"/>
                  </a:schemeClr>
                </a:solidFill>
              </a:rPr>
              <a:t> </a:t>
            </a:r>
            <a:r>
              <a:rPr lang="en-GB" sz="3200" dirty="0">
                <a:solidFill>
                  <a:schemeClr val="tx1">
                    <a:lumMod val="75000"/>
                    <a:lumOff val="25000"/>
                  </a:schemeClr>
                </a:solidFill>
              </a:rPr>
              <a:t>en promotor </a:t>
            </a:r>
            <a:r>
              <a:rPr lang="en-GB" sz="3200" dirty="0" err="1">
                <a:solidFill>
                  <a:schemeClr val="tx1">
                    <a:lumMod val="75000"/>
                    <a:lumOff val="25000"/>
                  </a:schemeClr>
                </a:solidFill>
              </a:rPr>
              <a:t>vastleggen</a:t>
            </a:r>
            <a:r>
              <a:rPr lang="en-GB" sz="3200" dirty="0">
                <a:solidFill>
                  <a:schemeClr val="tx1">
                    <a:lumMod val="75000"/>
                    <a:lumOff val="25000"/>
                  </a:schemeClr>
                </a:solidFill>
              </a:rPr>
              <a:t> </a:t>
            </a:r>
            <a:r>
              <a:rPr lang="en-GB" sz="3200" dirty="0" err="1">
                <a:solidFill>
                  <a:schemeClr val="tx1">
                    <a:lumMod val="75000"/>
                    <a:lumOff val="25000"/>
                  </a:schemeClr>
                </a:solidFill>
              </a:rPr>
              <a:t>tegen</a:t>
            </a:r>
            <a:r>
              <a:rPr lang="en-GB" sz="3200" dirty="0">
                <a:solidFill>
                  <a:schemeClr val="tx1">
                    <a:lumMod val="75000"/>
                    <a:lumOff val="25000"/>
                  </a:schemeClr>
                </a:solidFill>
              </a:rPr>
              <a:t> </a:t>
            </a:r>
            <a:r>
              <a:rPr lang="en-GB" sz="3200" dirty="0" smtClean="0">
                <a:solidFill>
                  <a:schemeClr val="tx1">
                    <a:lumMod val="75000"/>
                    <a:lumOff val="25000"/>
                  </a:schemeClr>
                </a:solidFill>
              </a:rPr>
              <a:t>begin </a:t>
            </a:r>
            <a:r>
              <a:rPr lang="en-GB" sz="3200" dirty="0" err="1" smtClean="0">
                <a:solidFill>
                  <a:schemeClr val="tx1">
                    <a:lumMod val="75000"/>
                    <a:lumOff val="25000"/>
                  </a:schemeClr>
                </a:solidFill>
              </a:rPr>
              <a:t>november</a:t>
            </a:r>
            <a:r>
              <a:rPr lang="en-GB" sz="3200" dirty="0" smtClean="0">
                <a:solidFill>
                  <a:schemeClr val="tx1">
                    <a:lumMod val="75000"/>
                    <a:lumOff val="25000"/>
                  </a:schemeClr>
                </a:solidFill>
              </a:rPr>
              <a:t> </a:t>
            </a:r>
            <a:endParaRPr lang="en-GB" sz="3200" dirty="0">
              <a:solidFill>
                <a:schemeClr val="tx1">
                  <a:lumMod val="75000"/>
                  <a:lumOff val="25000"/>
                </a:schemeClr>
              </a:solidFill>
            </a:endParaRPr>
          </a:p>
          <a:p>
            <a:pPr marL="719138" lvl="1" indent="0">
              <a:lnSpc>
                <a:spcPct val="90000"/>
              </a:lnSpc>
              <a:buNone/>
              <a:defRPr/>
            </a:pPr>
            <a:r>
              <a:rPr lang="en-GB" sz="3200" dirty="0" smtClean="0">
                <a:solidFill>
                  <a:schemeClr val="tx1">
                    <a:lumMod val="75000"/>
                    <a:lumOff val="25000"/>
                  </a:schemeClr>
                </a:solidFill>
              </a:rPr>
              <a:t>Concrete info </a:t>
            </a:r>
            <a:r>
              <a:rPr lang="en-GB" sz="3200" dirty="0" err="1" smtClean="0">
                <a:solidFill>
                  <a:schemeClr val="tx1">
                    <a:lumMod val="75000"/>
                    <a:lumOff val="25000"/>
                  </a:schemeClr>
                </a:solidFill>
              </a:rPr>
              <a:t>volgt</a:t>
            </a:r>
            <a:r>
              <a:rPr lang="en-GB" sz="3200" dirty="0" smtClean="0">
                <a:solidFill>
                  <a:schemeClr val="tx1">
                    <a:lumMod val="75000"/>
                    <a:lumOff val="25000"/>
                  </a:schemeClr>
                </a:solidFill>
              </a:rPr>
              <a:t> via </a:t>
            </a:r>
            <a:r>
              <a:rPr lang="en-GB" sz="3200" dirty="0">
                <a:solidFill>
                  <a:schemeClr val="tx1">
                    <a:lumMod val="75000"/>
                    <a:lumOff val="25000"/>
                  </a:schemeClr>
                </a:solidFill>
              </a:rPr>
              <a:t>Minerva </a:t>
            </a:r>
          </a:p>
          <a:p>
            <a:pPr marL="85725" indent="0">
              <a:lnSpc>
                <a:spcPct val="90000"/>
              </a:lnSpc>
              <a:buNone/>
              <a:defRPr/>
            </a:pPr>
            <a:endParaRPr lang="en-GB" sz="3200" dirty="0" smtClean="0">
              <a:solidFill>
                <a:schemeClr val="tx1">
                  <a:lumMod val="75000"/>
                  <a:lumOff val="25000"/>
                </a:schemeClr>
              </a:solidFill>
            </a:endParaRPr>
          </a:p>
          <a:p>
            <a:pPr>
              <a:lnSpc>
                <a:spcPct val="90000"/>
              </a:lnSpc>
              <a:buFont typeface="Wingdings" panose="05000000000000000000" pitchFamily="2" charset="2"/>
              <a:buChar char="Ø"/>
              <a:defRPr/>
            </a:pPr>
            <a:r>
              <a:rPr lang="en-GB" sz="3200" dirty="0" smtClean="0">
                <a:solidFill>
                  <a:schemeClr val="tx1">
                    <a:lumMod val="75000"/>
                    <a:lumOff val="25000"/>
                  </a:schemeClr>
                </a:solidFill>
              </a:rPr>
              <a:t>Meer </a:t>
            </a:r>
            <a:r>
              <a:rPr lang="en-GB" sz="3200" dirty="0">
                <a:solidFill>
                  <a:schemeClr val="tx1">
                    <a:lumMod val="75000"/>
                    <a:lumOff val="25000"/>
                  </a:schemeClr>
                </a:solidFill>
              </a:rPr>
              <a:t>info en </a:t>
            </a:r>
            <a:r>
              <a:rPr lang="en-GB" sz="3200" dirty="0" err="1">
                <a:solidFill>
                  <a:schemeClr val="tx1">
                    <a:lumMod val="75000"/>
                    <a:lumOff val="25000"/>
                  </a:schemeClr>
                </a:solidFill>
              </a:rPr>
              <a:t>mogelijke</a:t>
            </a:r>
            <a:r>
              <a:rPr lang="en-GB" sz="3200" dirty="0">
                <a:solidFill>
                  <a:schemeClr val="tx1">
                    <a:lumMod val="75000"/>
                    <a:lumOff val="25000"/>
                  </a:schemeClr>
                </a:solidFill>
              </a:rPr>
              <a:t> </a:t>
            </a:r>
            <a:r>
              <a:rPr lang="en-GB" sz="3200" dirty="0" err="1">
                <a:solidFill>
                  <a:schemeClr val="tx1">
                    <a:lumMod val="75000"/>
                    <a:lumOff val="25000"/>
                  </a:schemeClr>
                </a:solidFill>
              </a:rPr>
              <a:t>onderwerpen</a:t>
            </a:r>
            <a:r>
              <a:rPr lang="en-GB" sz="3200" dirty="0">
                <a:solidFill>
                  <a:schemeClr val="tx1">
                    <a:lumMod val="75000"/>
                    <a:lumOff val="25000"/>
                  </a:schemeClr>
                </a:solidFill>
              </a:rPr>
              <a:t>: </a:t>
            </a:r>
            <a:endParaRPr lang="en-GB" sz="3200" dirty="0" smtClean="0">
              <a:solidFill>
                <a:schemeClr val="tx1">
                  <a:lumMod val="75000"/>
                  <a:lumOff val="25000"/>
                </a:schemeClr>
              </a:solidFill>
            </a:endParaRPr>
          </a:p>
          <a:p>
            <a:pPr marL="85725" indent="0" algn="ctr">
              <a:lnSpc>
                <a:spcPct val="90000"/>
              </a:lnSpc>
              <a:buNone/>
              <a:defRPr/>
            </a:pPr>
            <a:r>
              <a:rPr lang="en-GB" sz="3200" dirty="0" smtClean="0">
                <a:solidFill>
                  <a:schemeClr val="tx1">
                    <a:lumMod val="75000"/>
                    <a:lumOff val="25000"/>
                  </a:schemeClr>
                </a:solidFill>
                <a:hlinkClick r:id="rId3"/>
              </a:rPr>
              <a:t>http</a:t>
            </a:r>
            <a:r>
              <a:rPr lang="en-GB" sz="3200" dirty="0">
                <a:solidFill>
                  <a:schemeClr val="tx1">
                    <a:lumMod val="75000"/>
                    <a:lumOff val="25000"/>
                  </a:schemeClr>
                </a:solidFill>
                <a:hlinkClick r:id="rId3"/>
              </a:rPr>
              <a:t>://</a:t>
            </a:r>
            <a:r>
              <a:rPr lang="en-GB" sz="3200" dirty="0" smtClean="0">
                <a:solidFill>
                  <a:schemeClr val="tx1">
                    <a:lumMod val="75000"/>
                    <a:lumOff val="25000"/>
                  </a:schemeClr>
                </a:solidFill>
                <a:hlinkClick r:id="rId3"/>
              </a:rPr>
              <a:t>www.schrijven.ugent.be</a:t>
            </a:r>
            <a:endParaRPr lang="en-GB" sz="3200" dirty="0" smtClean="0">
              <a:solidFill>
                <a:schemeClr val="tx1">
                  <a:lumMod val="75000"/>
                  <a:lumOff val="25000"/>
                </a:schemeClr>
              </a:solidFill>
            </a:endParaRPr>
          </a:p>
          <a:p>
            <a:pPr marL="85725" indent="0" algn="ctr">
              <a:lnSpc>
                <a:spcPct val="90000"/>
              </a:lnSpc>
              <a:buNone/>
              <a:defRPr/>
            </a:pPr>
            <a:endParaRPr lang="en-GB" sz="3200" dirty="0" smtClean="0">
              <a:solidFill>
                <a:schemeClr val="tx1">
                  <a:lumMod val="75000"/>
                  <a:lumOff val="25000"/>
                </a:schemeClr>
              </a:solidFill>
            </a:endParaRPr>
          </a:p>
          <a:p>
            <a:pPr marL="85725" indent="0" algn="ctr">
              <a:lnSpc>
                <a:spcPct val="90000"/>
              </a:lnSpc>
              <a:buNone/>
              <a:defRPr/>
            </a:pPr>
            <a:endParaRPr lang="en-GB" sz="3200" dirty="0">
              <a:solidFill>
                <a:schemeClr val="tx1">
                  <a:lumMod val="75000"/>
                  <a:lumOff val="25000"/>
                </a:schemeClr>
              </a:solidFill>
            </a:endParaRPr>
          </a:p>
          <a:p>
            <a:pPr>
              <a:lnSpc>
                <a:spcPct val="90000"/>
              </a:lnSpc>
              <a:buFont typeface="Wingdings" panose="05000000000000000000" pitchFamily="2" charset="2"/>
              <a:buChar char="Ø"/>
              <a:defRPr/>
            </a:pPr>
            <a:r>
              <a:rPr lang="en-GB" sz="3200" dirty="0" err="1" smtClean="0">
                <a:solidFill>
                  <a:schemeClr val="tx1">
                    <a:lumMod val="75000"/>
                    <a:lumOff val="25000"/>
                  </a:schemeClr>
                </a:solidFill>
              </a:rPr>
              <a:t>Scriptiemarkt</a:t>
            </a:r>
            <a:r>
              <a:rPr lang="en-GB" sz="3200" dirty="0" smtClean="0">
                <a:solidFill>
                  <a:schemeClr val="tx1">
                    <a:lumMod val="75000"/>
                    <a:lumOff val="25000"/>
                  </a:schemeClr>
                </a:solidFill>
              </a:rPr>
              <a:t> 8 </a:t>
            </a:r>
            <a:r>
              <a:rPr lang="en-GB" sz="3200" dirty="0" err="1" smtClean="0">
                <a:solidFill>
                  <a:schemeClr val="tx1">
                    <a:lumMod val="75000"/>
                    <a:lumOff val="25000"/>
                  </a:schemeClr>
                </a:solidFill>
              </a:rPr>
              <a:t>mei</a:t>
            </a:r>
            <a:r>
              <a:rPr lang="en-GB" sz="3200" dirty="0" smtClean="0">
                <a:solidFill>
                  <a:schemeClr val="tx1">
                    <a:lumMod val="75000"/>
                    <a:lumOff val="25000"/>
                  </a:schemeClr>
                </a:solidFill>
              </a:rPr>
              <a:t>, 10-13u  </a:t>
            </a:r>
          </a:p>
          <a:p>
            <a:pPr marL="85725" indent="0" algn="ctr">
              <a:lnSpc>
                <a:spcPct val="90000"/>
              </a:lnSpc>
              <a:buNone/>
              <a:defRPr/>
            </a:pPr>
            <a:endParaRPr lang="en-GB" sz="3200" dirty="0">
              <a:solidFill>
                <a:schemeClr val="tx1">
                  <a:lumMod val="75000"/>
                  <a:lumOff val="25000"/>
                </a:schemeClr>
              </a:solidFill>
            </a:endParaRPr>
          </a:p>
          <a:p>
            <a:pPr marL="85725" indent="0">
              <a:buNone/>
            </a:pPr>
            <a:r>
              <a:rPr lang="nl-NL" sz="3200" b="1" dirty="0" smtClean="0"/>
              <a:t> </a:t>
            </a:r>
          </a:p>
          <a:p>
            <a:pPr marL="85725" indent="0">
              <a:buNone/>
            </a:pPr>
            <a:r>
              <a:rPr lang="nl-NL" sz="3200" b="1" dirty="0"/>
              <a:t>	</a:t>
            </a:r>
            <a:r>
              <a:rPr lang="nl-NL" sz="3200" b="1" dirty="0" smtClean="0"/>
              <a:t>		</a:t>
            </a:r>
          </a:p>
          <a:p>
            <a:pPr marL="85725" indent="0">
              <a:buNone/>
            </a:pPr>
            <a:endParaRPr lang="en-GB" dirty="0">
              <a:solidFill>
                <a:schemeClr val="tx1">
                  <a:lumMod val="75000"/>
                  <a:lumOff val="25000"/>
                </a:schemeClr>
              </a:solidFill>
            </a:endParaRPr>
          </a:p>
        </p:txBody>
      </p:sp>
    </p:spTree>
    <p:extLst>
      <p:ext uri="{BB962C8B-B14F-4D97-AF65-F5344CB8AC3E}">
        <p14:creationId xmlns:p14="http://schemas.microsoft.com/office/powerpoint/2010/main" val="1258834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90777" y="887307"/>
            <a:ext cx="12613974" cy="1822026"/>
          </a:xfrm>
        </p:spPr>
        <p:txBody>
          <a:bodyPr/>
          <a:lstStyle/>
          <a:p>
            <a:pPr eaLnBrk="1" hangingPunct="1"/>
            <a:r>
              <a:rPr lang="en-GB" altLang="nl-BE" u="none" dirty="0" err="1" smtClean="0"/>
              <a:t>Masterproef</a:t>
            </a:r>
            <a:r>
              <a:rPr lang="en-GB" altLang="nl-BE" u="none" dirty="0" smtClean="0"/>
              <a:t> </a:t>
            </a:r>
            <a:r>
              <a:rPr lang="en-GB" altLang="nl-BE" u="none" dirty="0" err="1" smtClean="0"/>
              <a:t>Vademecum</a:t>
            </a:r>
            <a:endParaRPr lang="en-GB" altLang="nl-BE" u="none" dirty="0" smtClean="0"/>
          </a:p>
        </p:txBody>
      </p:sp>
      <p:sp>
        <p:nvSpPr>
          <p:cNvPr id="73731" name="Rectangle 3"/>
          <p:cNvSpPr>
            <a:spLocks noGrp="1" noChangeArrowheads="1"/>
          </p:cNvSpPr>
          <p:nvPr>
            <p:ph idx="1"/>
          </p:nvPr>
        </p:nvSpPr>
        <p:spPr>
          <a:xfrm>
            <a:off x="1690777" y="2241335"/>
            <a:ext cx="12916984" cy="7003627"/>
          </a:xfrm>
        </p:spPr>
        <p:txBody>
          <a:bodyPr/>
          <a:lstStyle/>
          <a:p>
            <a:pPr marL="0" indent="0">
              <a:lnSpc>
                <a:spcPct val="90000"/>
              </a:lnSpc>
              <a:buNone/>
              <a:defRPr/>
            </a:pPr>
            <a:r>
              <a:rPr lang="en-GB" altLang="nl-BE" dirty="0" smtClean="0"/>
              <a:t> </a:t>
            </a:r>
          </a:p>
          <a:p>
            <a:pPr marL="0" indent="0">
              <a:lnSpc>
                <a:spcPct val="90000"/>
              </a:lnSpc>
              <a:buNone/>
              <a:defRPr/>
            </a:pPr>
            <a:endParaRPr lang="en-GB" altLang="nl-BE" sz="3413" dirty="0" smtClean="0"/>
          </a:p>
          <a:p>
            <a:pPr marL="0" indent="0">
              <a:lnSpc>
                <a:spcPct val="90000"/>
              </a:lnSpc>
              <a:buNone/>
              <a:defRPr/>
            </a:pPr>
            <a:r>
              <a:rPr lang="en-GB" altLang="nl-BE" dirty="0" err="1" smtClean="0"/>
              <a:t>Zie</a:t>
            </a:r>
            <a:r>
              <a:rPr lang="en-GB" altLang="nl-BE" dirty="0" smtClean="0"/>
              <a:t> </a:t>
            </a:r>
            <a:r>
              <a:rPr lang="en-GB" altLang="nl-BE" dirty="0" err="1" smtClean="0"/>
              <a:t>Minervasite</a:t>
            </a:r>
            <a:r>
              <a:rPr lang="en-GB" altLang="nl-BE" dirty="0" smtClean="0"/>
              <a:t> </a:t>
            </a:r>
            <a:r>
              <a:rPr lang="en-GB" altLang="nl-BE" dirty="0" err="1" smtClean="0"/>
              <a:t>Masterproef</a:t>
            </a:r>
            <a:r>
              <a:rPr lang="en-GB" altLang="nl-BE" dirty="0" smtClean="0"/>
              <a:t> </a:t>
            </a:r>
            <a:endParaRPr lang="en-GB" altLang="nl-BE" dirty="0"/>
          </a:p>
          <a:p>
            <a:pPr eaLnBrk="1" hangingPunct="1">
              <a:lnSpc>
                <a:spcPct val="90000"/>
              </a:lnSpc>
              <a:defRPr/>
            </a:pPr>
            <a:endParaRPr lang="en-GB" altLang="nl-BE" dirty="0"/>
          </a:p>
          <a:p>
            <a:pPr lvl="1" eaLnBrk="1" hangingPunct="1">
              <a:lnSpc>
                <a:spcPct val="90000"/>
              </a:lnSpc>
              <a:buFont typeface="Wingdings" panose="05000000000000000000" pitchFamily="2" charset="2"/>
              <a:buChar char="Ø"/>
              <a:defRPr/>
            </a:pPr>
            <a:r>
              <a:rPr lang="en-GB" altLang="nl-BE" sz="4400" dirty="0" err="1"/>
              <a:t>Verwachtingen</a:t>
            </a:r>
            <a:endParaRPr lang="en-GB" altLang="nl-BE" sz="4400" dirty="0"/>
          </a:p>
          <a:p>
            <a:pPr lvl="1" eaLnBrk="1" hangingPunct="1">
              <a:lnSpc>
                <a:spcPct val="90000"/>
              </a:lnSpc>
              <a:buFont typeface="Wingdings" panose="05000000000000000000" pitchFamily="2" charset="2"/>
              <a:buChar char="Ø"/>
              <a:defRPr/>
            </a:pPr>
            <a:r>
              <a:rPr lang="en-GB" altLang="nl-BE" sz="4400" dirty="0" err="1"/>
              <a:t>Tijdspad</a:t>
            </a:r>
            <a:endParaRPr lang="en-GB" altLang="nl-BE" sz="4400" dirty="0"/>
          </a:p>
          <a:p>
            <a:pPr lvl="1" eaLnBrk="1" hangingPunct="1">
              <a:lnSpc>
                <a:spcPct val="90000"/>
              </a:lnSpc>
              <a:buFont typeface="Wingdings" panose="05000000000000000000" pitchFamily="2" charset="2"/>
              <a:buChar char="Ø"/>
              <a:defRPr/>
            </a:pPr>
            <a:r>
              <a:rPr lang="en-GB" altLang="nl-BE" sz="4400" dirty="0"/>
              <a:t>Checklist </a:t>
            </a:r>
          </a:p>
        </p:txBody>
      </p:sp>
    </p:spTree>
    <p:extLst>
      <p:ext uri="{BB962C8B-B14F-4D97-AF65-F5344CB8AC3E}">
        <p14:creationId xmlns:p14="http://schemas.microsoft.com/office/powerpoint/2010/main" val="95278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07699" y="576197"/>
            <a:ext cx="13097052" cy="1615858"/>
          </a:xfrm>
        </p:spPr>
        <p:txBody>
          <a:bodyPr rtlCol="0">
            <a:normAutofit/>
          </a:bodyPr>
          <a:lstStyle/>
          <a:p>
            <a:pPr>
              <a:defRPr/>
            </a:pPr>
            <a:r>
              <a:rPr lang="nl-BE" altLang="nl-BE" sz="4400" u="none" dirty="0">
                <a:solidFill>
                  <a:schemeClr val="tx1">
                    <a:lumMod val="85000"/>
                    <a:lumOff val="15000"/>
                  </a:schemeClr>
                </a:solidFill>
              </a:rPr>
              <a:t>Vervolgtrajecten na bachelor ‘Taal- en Letterkunde: Twee Talen’</a:t>
            </a:r>
            <a:endParaRPr lang="nl-NL" altLang="nl-BE" sz="4400" u="none" dirty="0">
              <a:solidFill>
                <a:schemeClr val="tx1">
                  <a:lumMod val="85000"/>
                  <a:lumOff val="15000"/>
                </a:schemeClr>
              </a:solidFill>
            </a:endParaRPr>
          </a:p>
        </p:txBody>
      </p:sp>
      <p:sp>
        <p:nvSpPr>
          <p:cNvPr id="4099" name="Rectangle 3"/>
          <p:cNvSpPr>
            <a:spLocks noGrp="1" noChangeArrowheads="1"/>
          </p:cNvSpPr>
          <p:nvPr>
            <p:ph idx="1"/>
          </p:nvPr>
        </p:nvSpPr>
        <p:spPr>
          <a:xfrm>
            <a:off x="1380227" y="2984740"/>
            <a:ext cx="12924524" cy="5423225"/>
          </a:xfrm>
        </p:spPr>
        <p:txBody>
          <a:bodyPr rtlCol="0">
            <a:normAutofit fontScale="70000" lnSpcReduction="20000"/>
          </a:bodyPr>
          <a:lstStyle/>
          <a:p>
            <a:pPr>
              <a:buFont typeface="Wingdings 3" charset="2"/>
              <a:buChar char=""/>
              <a:defRPr/>
            </a:pPr>
            <a:r>
              <a:rPr lang="nl-BE" altLang="nl-BE" sz="3982" dirty="0" smtClean="0"/>
              <a:t>Master </a:t>
            </a:r>
            <a:r>
              <a:rPr lang="nl-BE" altLang="nl-BE" sz="3982" dirty="0"/>
              <a:t>taal- en </a:t>
            </a:r>
            <a:r>
              <a:rPr lang="nl-BE" altLang="nl-BE" sz="3982" dirty="0" smtClean="0"/>
              <a:t>letterkunde</a:t>
            </a:r>
            <a:endParaRPr lang="nl-BE" altLang="nl-BE" sz="3982" dirty="0"/>
          </a:p>
          <a:p>
            <a:pPr lvl="1">
              <a:buFont typeface="Wingdings 3" charset="2"/>
              <a:buChar char=""/>
              <a:defRPr/>
            </a:pPr>
            <a:r>
              <a:rPr lang="nl-BE" altLang="nl-BE" sz="3413" dirty="0"/>
              <a:t>traject twee talen</a:t>
            </a:r>
          </a:p>
          <a:p>
            <a:pPr lvl="1">
              <a:buFont typeface="Wingdings 3" charset="2"/>
              <a:buChar char=""/>
              <a:defRPr/>
            </a:pPr>
            <a:r>
              <a:rPr lang="nl-BE" altLang="nl-BE" sz="3413" dirty="0"/>
              <a:t>traject één </a:t>
            </a:r>
            <a:r>
              <a:rPr lang="nl-BE" altLang="nl-BE" sz="3413" dirty="0" smtClean="0"/>
              <a:t>taal</a:t>
            </a:r>
          </a:p>
          <a:p>
            <a:pPr lvl="1">
              <a:buFont typeface="Wingdings 3" charset="2"/>
              <a:buChar char=""/>
              <a:defRPr/>
            </a:pPr>
            <a:endParaRPr lang="nl-BE" altLang="nl-BE" sz="3413" dirty="0" smtClean="0"/>
          </a:p>
          <a:p>
            <a:pPr>
              <a:buFont typeface="Wingdings 3" charset="2"/>
              <a:buChar char=""/>
              <a:defRPr/>
            </a:pPr>
            <a:r>
              <a:rPr lang="nl-BE" altLang="nl-BE" sz="4000" dirty="0" smtClean="0"/>
              <a:t>Educatieve Master in de taal- en letterkunde (2 jaar) </a:t>
            </a:r>
          </a:p>
          <a:p>
            <a:pPr lvl="1">
              <a:buFont typeface="Wingdings 3" charset="2"/>
              <a:buChar char=""/>
              <a:defRPr/>
            </a:pPr>
            <a:r>
              <a:rPr lang="nl-BE" altLang="nl-BE" sz="3413" dirty="0" smtClean="0"/>
              <a:t>Twee talen </a:t>
            </a:r>
            <a:endParaRPr lang="nl-BE" altLang="nl-BE" sz="3413" dirty="0"/>
          </a:p>
          <a:p>
            <a:pPr marL="650230" lvl="1" indent="0">
              <a:buNone/>
              <a:defRPr/>
            </a:pPr>
            <a:endParaRPr lang="nl-BE" altLang="nl-BE" sz="3413" dirty="0"/>
          </a:p>
          <a:p>
            <a:pPr>
              <a:buFont typeface="Wingdings 3" charset="2"/>
              <a:buChar char=""/>
              <a:defRPr/>
            </a:pPr>
            <a:r>
              <a:rPr lang="nl-BE" altLang="nl-BE" sz="3982" dirty="0"/>
              <a:t>Master in de historische taal- en letterkunde</a:t>
            </a:r>
          </a:p>
          <a:p>
            <a:pPr marL="1137902" lvl="2" indent="0">
              <a:buNone/>
              <a:defRPr/>
            </a:pPr>
            <a:r>
              <a:rPr lang="nl-NL" altLang="nl-BE" sz="3413" dirty="0"/>
              <a:t>	</a:t>
            </a:r>
            <a:r>
              <a:rPr lang="nl-NL" altLang="nl-BE" sz="3413" dirty="0" smtClean="0"/>
              <a:t> </a:t>
            </a:r>
            <a:endParaRPr lang="nl-BE" altLang="nl-BE" sz="3413" dirty="0"/>
          </a:p>
          <a:p>
            <a:pPr>
              <a:buFont typeface="Wingdings 3" charset="2"/>
              <a:buChar char=""/>
              <a:defRPr/>
            </a:pPr>
            <a:r>
              <a:rPr lang="nl-BE" altLang="nl-BE" sz="3982" dirty="0"/>
              <a:t>Master in de vergelijkende moderne </a:t>
            </a:r>
            <a:r>
              <a:rPr lang="nl-BE" altLang="nl-BE" sz="3982" dirty="0" smtClean="0"/>
              <a:t>letterkunde</a:t>
            </a:r>
          </a:p>
          <a:p>
            <a:pPr>
              <a:buFont typeface="Wingdings 3" charset="2"/>
              <a:buChar char=""/>
              <a:defRPr/>
            </a:pPr>
            <a:endParaRPr lang="nl-BE" altLang="nl-BE" sz="3982" dirty="0"/>
          </a:p>
          <a:p>
            <a:pPr>
              <a:buFont typeface="Wingdings 3" charset="2"/>
              <a:buChar char=""/>
              <a:defRPr/>
            </a:pPr>
            <a:r>
              <a:rPr lang="nl-BE" altLang="nl-BE" sz="3982" dirty="0" smtClean="0"/>
              <a:t>(na de Master</a:t>
            </a:r>
            <a:r>
              <a:rPr lang="nl-BE" altLang="nl-BE" sz="3982" dirty="0" smtClean="0">
                <a:sym typeface="Wingdings" panose="05000000000000000000" pitchFamily="2" charset="2"/>
              </a:rPr>
              <a:t>) </a:t>
            </a:r>
            <a:r>
              <a:rPr lang="nl-BE" altLang="nl-BE" sz="3982" dirty="0" smtClean="0"/>
              <a:t>Verkorte </a:t>
            </a:r>
            <a:r>
              <a:rPr lang="nl-BE" altLang="nl-BE" sz="3982" dirty="0" smtClean="0"/>
              <a:t>Educatieve Master in de taal- en letterkunde</a:t>
            </a:r>
            <a:endParaRPr lang="nl-BE" altLang="nl-BE" sz="3982" dirty="0"/>
          </a:p>
          <a:p>
            <a:pPr marL="1300460" lvl="2" indent="0">
              <a:buNone/>
              <a:defRPr/>
            </a:pPr>
            <a:r>
              <a:rPr lang="nl-NL" altLang="nl-BE" sz="3413" dirty="0" smtClean="0">
                <a:solidFill>
                  <a:schemeClr val="tx1">
                    <a:lumMod val="75000"/>
                    <a:lumOff val="25000"/>
                  </a:schemeClr>
                </a:solidFill>
              </a:rPr>
              <a:t> </a:t>
            </a:r>
            <a:endParaRPr lang="nl-BE" altLang="nl-BE" sz="3413" dirty="0">
              <a:solidFill>
                <a:schemeClr val="tx1">
                  <a:lumMod val="75000"/>
                  <a:lumOff val="25000"/>
                </a:schemeClr>
              </a:solidFill>
            </a:endParaRPr>
          </a:p>
          <a:p>
            <a:pPr>
              <a:buFont typeface="Wingdings 3" charset="2"/>
              <a:buChar char=""/>
              <a:defRPr/>
            </a:pPr>
            <a:endParaRPr lang="nl-NL" altLang="nl-BE" dirty="0" smtClean="0">
              <a:solidFill>
                <a:schemeClr val="tx1">
                  <a:lumMod val="75000"/>
                  <a:lumOff val="25000"/>
                </a:schemeClr>
              </a:solidFill>
            </a:endParaRPr>
          </a:p>
        </p:txBody>
      </p:sp>
    </p:spTree>
    <p:extLst>
      <p:ext uri="{BB962C8B-B14F-4D97-AF65-F5344CB8AC3E}">
        <p14:creationId xmlns:p14="http://schemas.microsoft.com/office/powerpoint/2010/main" val="2332402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07698" y="887307"/>
            <a:ext cx="13097053" cy="941493"/>
          </a:xfrm>
        </p:spPr>
        <p:txBody>
          <a:bodyPr/>
          <a:lstStyle/>
          <a:p>
            <a:pPr eaLnBrk="1" hangingPunct="1"/>
            <a:r>
              <a:rPr lang="en-GB" altLang="nl-BE" u="none" dirty="0" err="1" smtClean="0"/>
              <a:t>Evaluatie</a:t>
            </a:r>
            <a:r>
              <a:rPr lang="en-GB" altLang="nl-BE" u="none" dirty="0" smtClean="0"/>
              <a:t> </a:t>
            </a:r>
            <a:r>
              <a:rPr lang="en-GB" altLang="nl-BE" u="none" dirty="0" err="1" smtClean="0"/>
              <a:t>Masterproef</a:t>
            </a:r>
            <a:r>
              <a:rPr lang="en-GB" altLang="nl-BE" u="none" dirty="0" smtClean="0"/>
              <a:t>  </a:t>
            </a:r>
          </a:p>
        </p:txBody>
      </p:sp>
      <p:sp>
        <p:nvSpPr>
          <p:cNvPr id="81923" name="Rectangle 3"/>
          <p:cNvSpPr>
            <a:spLocks noGrp="1" noChangeArrowheads="1"/>
          </p:cNvSpPr>
          <p:nvPr>
            <p:ph idx="1"/>
          </p:nvPr>
        </p:nvSpPr>
        <p:spPr>
          <a:xfrm>
            <a:off x="1207698" y="2139350"/>
            <a:ext cx="13313799" cy="6676845"/>
          </a:xfrm>
        </p:spPr>
        <p:txBody>
          <a:bodyPr>
            <a:normAutofit/>
          </a:bodyPr>
          <a:lstStyle/>
          <a:p>
            <a:pPr marL="85725" indent="0" eaLnBrk="1" hangingPunct="1">
              <a:lnSpc>
                <a:spcPct val="90000"/>
              </a:lnSpc>
              <a:buNone/>
            </a:pPr>
            <a:r>
              <a:rPr lang="en-GB" altLang="nl-BE" sz="3413" b="1" dirty="0" smtClean="0"/>
              <a:t>1. </a:t>
            </a:r>
            <a:r>
              <a:rPr lang="en-GB" altLang="nl-BE" sz="3413" b="1" dirty="0" err="1" smtClean="0"/>
              <a:t>Evaluatie</a:t>
            </a:r>
            <a:r>
              <a:rPr lang="en-GB" altLang="nl-BE" sz="3413" b="1" dirty="0" smtClean="0"/>
              <a:t> van het product (80%)</a:t>
            </a:r>
          </a:p>
          <a:p>
            <a:pPr marL="85725" indent="0" eaLnBrk="1" hangingPunct="1">
              <a:lnSpc>
                <a:spcPct val="90000"/>
              </a:lnSpc>
              <a:buNone/>
            </a:pPr>
            <a:r>
              <a:rPr lang="en-GB" altLang="nl-BE" sz="3413" dirty="0" err="1" smtClean="0"/>
              <a:t>Drie</a:t>
            </a:r>
            <a:r>
              <a:rPr lang="en-GB" altLang="nl-BE" sz="3413" dirty="0" smtClean="0"/>
              <a:t> </a:t>
            </a:r>
            <a:r>
              <a:rPr lang="en-GB" altLang="nl-BE" sz="3413" dirty="0" err="1"/>
              <a:t>leescommissarissen</a:t>
            </a:r>
            <a:r>
              <a:rPr lang="en-GB" altLang="nl-BE" sz="3413" dirty="0"/>
              <a:t>: </a:t>
            </a:r>
            <a:r>
              <a:rPr lang="en-GB" altLang="nl-BE" sz="3413" dirty="0" smtClean="0"/>
              <a:t> </a:t>
            </a:r>
            <a:endParaRPr lang="en-GB" altLang="nl-BE" sz="3413" dirty="0"/>
          </a:p>
          <a:p>
            <a:pPr lvl="1">
              <a:lnSpc>
                <a:spcPct val="90000"/>
              </a:lnSpc>
              <a:buFont typeface="Wingdings" panose="05000000000000000000" pitchFamily="2" charset="2"/>
              <a:buChar char="§"/>
            </a:pPr>
            <a:r>
              <a:rPr lang="en-GB" altLang="nl-BE" sz="3413" dirty="0" err="1"/>
              <a:t>Evaluatieformulier</a:t>
            </a:r>
            <a:r>
              <a:rPr lang="en-GB" altLang="nl-BE" sz="3413" dirty="0"/>
              <a:t> (</a:t>
            </a:r>
            <a:r>
              <a:rPr lang="en-GB" altLang="nl-BE" sz="3413" dirty="0" err="1"/>
              <a:t>zie</a:t>
            </a:r>
            <a:r>
              <a:rPr lang="en-GB" altLang="nl-BE" sz="3413" dirty="0"/>
              <a:t> </a:t>
            </a:r>
            <a:r>
              <a:rPr lang="en-GB" altLang="nl-BE" sz="3413" dirty="0" err="1"/>
              <a:t>vademecum</a:t>
            </a:r>
            <a:r>
              <a:rPr lang="en-GB" altLang="nl-BE" sz="3413" dirty="0" smtClean="0"/>
              <a:t>)</a:t>
            </a:r>
            <a:endParaRPr lang="en-GB" altLang="nl-BE" sz="3413" dirty="0"/>
          </a:p>
          <a:p>
            <a:pPr lvl="1">
              <a:lnSpc>
                <a:spcPct val="90000"/>
              </a:lnSpc>
              <a:buFont typeface="Wingdings" panose="05000000000000000000" pitchFamily="2" charset="2"/>
              <a:buChar char="§"/>
            </a:pPr>
            <a:r>
              <a:rPr lang="en-GB" altLang="nl-BE" sz="3413" dirty="0" err="1"/>
              <a:t>Verslagen</a:t>
            </a:r>
            <a:r>
              <a:rPr lang="en-GB" altLang="nl-BE" sz="3413" dirty="0"/>
              <a:t> van </a:t>
            </a:r>
            <a:r>
              <a:rPr lang="en-GB" altLang="nl-BE" sz="3413" dirty="0" err="1"/>
              <a:t>commissarissen</a:t>
            </a:r>
            <a:endParaRPr lang="en-GB" altLang="nl-BE" sz="3413" dirty="0"/>
          </a:p>
          <a:p>
            <a:pPr eaLnBrk="1" hangingPunct="1">
              <a:lnSpc>
                <a:spcPct val="90000"/>
              </a:lnSpc>
            </a:pPr>
            <a:endParaRPr lang="en-GB" altLang="nl-BE" sz="3413" dirty="0" smtClean="0"/>
          </a:p>
          <a:p>
            <a:pPr eaLnBrk="1" hangingPunct="1">
              <a:lnSpc>
                <a:spcPct val="90000"/>
              </a:lnSpc>
            </a:pPr>
            <a:endParaRPr lang="en-GB" altLang="nl-BE" sz="3413" dirty="0"/>
          </a:p>
          <a:p>
            <a:pPr marL="85725" indent="0" eaLnBrk="1" hangingPunct="1">
              <a:lnSpc>
                <a:spcPct val="90000"/>
              </a:lnSpc>
              <a:buNone/>
            </a:pPr>
            <a:r>
              <a:rPr lang="en-GB" altLang="nl-BE" sz="3413" b="1" dirty="0" smtClean="0"/>
              <a:t>2. </a:t>
            </a:r>
            <a:r>
              <a:rPr lang="en-GB" altLang="nl-BE" sz="3413" b="1" dirty="0" err="1" smtClean="0"/>
              <a:t>Mondelinge</a:t>
            </a:r>
            <a:r>
              <a:rPr lang="en-GB" altLang="nl-BE" sz="3413" b="1" dirty="0" smtClean="0"/>
              <a:t> </a:t>
            </a:r>
            <a:r>
              <a:rPr lang="en-GB" altLang="nl-BE" sz="3413" b="1" dirty="0" err="1" smtClean="0"/>
              <a:t>verdediging</a:t>
            </a:r>
            <a:r>
              <a:rPr lang="en-GB" altLang="nl-BE" sz="3413" b="1" dirty="0" smtClean="0"/>
              <a:t> (20%)</a:t>
            </a:r>
          </a:p>
          <a:p>
            <a:pPr marL="719138" lvl="1" indent="0">
              <a:lnSpc>
                <a:spcPct val="90000"/>
              </a:lnSpc>
              <a:buNone/>
            </a:pPr>
            <a:r>
              <a:rPr lang="en-GB" altLang="nl-BE" sz="3413" b="1" dirty="0"/>
              <a:t>	</a:t>
            </a:r>
            <a:r>
              <a:rPr lang="en-GB" altLang="nl-BE" sz="3413" dirty="0" err="1" smtClean="0"/>
              <a:t>Einde</a:t>
            </a:r>
            <a:r>
              <a:rPr lang="en-GB" altLang="nl-BE" sz="3413" dirty="0" smtClean="0"/>
              <a:t> </a:t>
            </a:r>
            <a:r>
              <a:rPr lang="en-GB" altLang="nl-BE" sz="3413" dirty="0" err="1" smtClean="0"/>
              <a:t>juni</a:t>
            </a:r>
            <a:r>
              <a:rPr lang="en-GB" altLang="nl-BE" sz="3413" dirty="0" smtClean="0"/>
              <a:t> of </a:t>
            </a:r>
            <a:r>
              <a:rPr lang="en-GB" altLang="nl-BE" sz="3413" dirty="0" err="1" smtClean="0"/>
              <a:t>augustus</a:t>
            </a:r>
            <a:endParaRPr lang="en-GB" altLang="nl-BE" sz="3413" dirty="0" smtClean="0"/>
          </a:p>
          <a:p>
            <a:pPr marL="719138" lvl="1" indent="0">
              <a:lnSpc>
                <a:spcPct val="90000"/>
              </a:lnSpc>
              <a:buNone/>
            </a:pPr>
            <a:r>
              <a:rPr lang="en-GB" altLang="nl-BE" sz="3413" dirty="0" smtClean="0"/>
              <a:t>	</a:t>
            </a:r>
            <a:r>
              <a:rPr lang="en-GB" altLang="nl-BE" sz="3413" dirty="0"/>
              <a:t>1</a:t>
            </a:r>
            <a:r>
              <a:rPr lang="en-GB" altLang="nl-BE" sz="3413" dirty="0" smtClean="0"/>
              <a:t>5 min. </a:t>
            </a:r>
            <a:r>
              <a:rPr lang="en-GB" altLang="nl-BE" sz="3413" dirty="0" err="1" smtClean="0"/>
              <a:t>vragen</a:t>
            </a:r>
            <a:r>
              <a:rPr lang="en-GB" altLang="nl-BE" sz="3413" dirty="0" smtClean="0"/>
              <a:t> </a:t>
            </a:r>
            <a:r>
              <a:rPr lang="en-GB" altLang="nl-BE" sz="3413" dirty="0" err="1" smtClean="0"/>
              <a:t>en</a:t>
            </a:r>
            <a:r>
              <a:rPr lang="en-GB" altLang="nl-BE" sz="3413" dirty="0" smtClean="0"/>
              <a:t> </a:t>
            </a:r>
            <a:r>
              <a:rPr lang="en-GB" altLang="nl-BE" sz="3413" dirty="0" err="1" smtClean="0"/>
              <a:t>discussie</a:t>
            </a:r>
            <a:r>
              <a:rPr lang="en-GB" altLang="nl-BE" sz="3413" dirty="0" smtClean="0"/>
              <a:t> </a:t>
            </a:r>
          </a:p>
          <a:p>
            <a:pPr marL="85725" indent="0" eaLnBrk="1" hangingPunct="1">
              <a:lnSpc>
                <a:spcPct val="90000"/>
              </a:lnSpc>
              <a:buNone/>
            </a:pPr>
            <a:endParaRPr lang="en-GB" altLang="nl-BE" sz="3413" b="1" dirty="0" smtClean="0"/>
          </a:p>
          <a:p>
            <a:pPr eaLnBrk="1" hangingPunct="1">
              <a:lnSpc>
                <a:spcPct val="90000"/>
              </a:lnSpc>
              <a:buFont typeface="Wingdings" panose="05000000000000000000" pitchFamily="2" charset="2"/>
              <a:buChar char="Ø"/>
            </a:pPr>
            <a:endParaRPr lang="en-GB" altLang="nl-BE" sz="3413" b="1" dirty="0"/>
          </a:p>
          <a:p>
            <a:pPr marL="85725" indent="0" eaLnBrk="1" hangingPunct="1">
              <a:lnSpc>
                <a:spcPct val="90000"/>
              </a:lnSpc>
              <a:buNone/>
            </a:pPr>
            <a:r>
              <a:rPr lang="en-GB" altLang="nl-BE" sz="3413" b="1" dirty="0" smtClean="0"/>
              <a:t> </a:t>
            </a:r>
            <a:endParaRPr lang="en-GB" altLang="nl-BE" sz="3413" b="1" dirty="0"/>
          </a:p>
          <a:p>
            <a:pPr eaLnBrk="1" hangingPunct="1">
              <a:lnSpc>
                <a:spcPct val="90000"/>
              </a:lnSpc>
              <a:buFont typeface="Wingdings" panose="05000000000000000000" pitchFamily="2" charset="2"/>
              <a:buChar char="Ø"/>
            </a:pPr>
            <a:r>
              <a:rPr lang="en-GB" altLang="nl-BE" sz="3413" dirty="0" err="1"/>
              <a:t>Taalvaardigheid</a:t>
            </a:r>
            <a:r>
              <a:rPr lang="en-GB" altLang="nl-BE" sz="3413" dirty="0"/>
              <a:t>: C1-niveau is </a:t>
            </a:r>
            <a:r>
              <a:rPr lang="en-GB" altLang="nl-BE" sz="3413" dirty="0" err="1"/>
              <a:t>randvoorwaarde</a:t>
            </a:r>
            <a:r>
              <a:rPr lang="en-GB" altLang="nl-BE" sz="3413" dirty="0"/>
              <a:t> om </a:t>
            </a:r>
            <a:r>
              <a:rPr lang="en-GB" altLang="nl-BE" sz="3413" dirty="0" err="1"/>
              <a:t>te</a:t>
            </a:r>
            <a:r>
              <a:rPr lang="en-GB" altLang="nl-BE" sz="3413" dirty="0"/>
              <a:t> </a:t>
            </a:r>
            <a:r>
              <a:rPr lang="en-GB" altLang="nl-BE" sz="3413" dirty="0" err="1"/>
              <a:t>slagen</a:t>
            </a:r>
            <a:r>
              <a:rPr lang="en-GB" altLang="nl-BE" sz="3413" dirty="0"/>
              <a:t> </a:t>
            </a:r>
            <a:r>
              <a:rPr lang="en-GB" altLang="nl-BE" sz="3413" dirty="0" err="1"/>
              <a:t>voor</a:t>
            </a:r>
            <a:r>
              <a:rPr lang="en-GB" altLang="nl-BE" sz="3413" dirty="0"/>
              <a:t> </a:t>
            </a:r>
            <a:r>
              <a:rPr lang="en-GB" altLang="nl-BE" sz="3413" dirty="0" err="1"/>
              <a:t>masterproef</a:t>
            </a:r>
            <a:r>
              <a:rPr lang="en-GB" altLang="nl-BE" sz="3413" dirty="0"/>
              <a:t> ! </a:t>
            </a:r>
          </a:p>
          <a:p>
            <a:pPr eaLnBrk="1" hangingPunct="1">
              <a:lnSpc>
                <a:spcPct val="90000"/>
              </a:lnSpc>
            </a:pPr>
            <a:endParaRPr lang="en-GB" altLang="nl-BE" sz="3413" dirty="0"/>
          </a:p>
          <a:p>
            <a:pPr eaLnBrk="1" hangingPunct="1">
              <a:lnSpc>
                <a:spcPct val="90000"/>
              </a:lnSpc>
            </a:pPr>
            <a:endParaRPr lang="en-GB" altLang="nl-BE" sz="3413" dirty="0"/>
          </a:p>
          <a:p>
            <a:pPr eaLnBrk="1" hangingPunct="1">
              <a:lnSpc>
                <a:spcPct val="90000"/>
              </a:lnSpc>
            </a:pPr>
            <a:endParaRPr lang="en-GB" altLang="nl-BE" sz="3413" dirty="0"/>
          </a:p>
        </p:txBody>
      </p:sp>
    </p:spTree>
    <p:extLst>
      <p:ext uri="{BB962C8B-B14F-4D97-AF65-F5344CB8AC3E}">
        <p14:creationId xmlns:p14="http://schemas.microsoft.com/office/powerpoint/2010/main" val="120998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3"/>
          <p:cNvSpPr>
            <a:spLocks noGrp="1"/>
          </p:cNvSpPr>
          <p:nvPr>
            <p:ph type="title"/>
          </p:nvPr>
        </p:nvSpPr>
        <p:spPr>
          <a:xfrm>
            <a:off x="1393371" y="1202499"/>
            <a:ext cx="12800749" cy="4145879"/>
          </a:xfrm>
        </p:spPr>
        <p:txBody>
          <a:bodyPr/>
          <a:lstStyle/>
          <a:p>
            <a:pPr eaLnBrk="1" hangingPunct="1"/>
            <a:r>
              <a:rPr lang="nl-NL" altLang="nl-BE" dirty="0" smtClean="0"/>
              <a:t>II. Educatieve master of </a:t>
            </a:r>
            <a:r>
              <a:rPr lang="nl-NL" altLang="nl-BE" dirty="0" err="1" smtClean="0"/>
              <a:t>science</a:t>
            </a:r>
            <a:r>
              <a:rPr lang="nl-NL" altLang="nl-BE" dirty="0" smtClean="0"/>
              <a:t> in de talen – afstudeerrichting taal- en letterkunde </a:t>
            </a:r>
            <a:endParaRPr lang="nl-BE" altLang="nl-BE" dirty="0" smtClean="0"/>
          </a:p>
        </p:txBody>
      </p:sp>
      <p:sp>
        <p:nvSpPr>
          <p:cNvPr id="5" name="Tijdelijke aanduiding voor tekst 4"/>
          <p:cNvSpPr>
            <a:spLocks noGrp="1"/>
          </p:cNvSpPr>
          <p:nvPr>
            <p:ph type="body" idx="1"/>
          </p:nvPr>
        </p:nvSpPr>
        <p:spPr>
          <a:xfrm>
            <a:off x="4930457" y="5093547"/>
            <a:ext cx="9374293" cy="1223716"/>
          </a:xfrm>
        </p:spPr>
        <p:txBody>
          <a:bodyPr rtlCol="0">
            <a:normAutofit/>
          </a:bodyPr>
          <a:lstStyle/>
          <a:p>
            <a:pPr>
              <a:defRPr/>
            </a:pPr>
            <a:r>
              <a:rPr lang="nl-NL" dirty="0" smtClean="0"/>
              <a:t> </a:t>
            </a:r>
            <a:endParaRPr lang="nl-BE"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4296" y="4860098"/>
            <a:ext cx="7337203" cy="4893501"/>
          </a:xfrm>
          <a:prstGeom prst="rect">
            <a:avLst/>
          </a:prstGeom>
        </p:spPr>
      </p:pic>
    </p:spTree>
    <p:extLst>
      <p:ext uri="{BB962C8B-B14F-4D97-AF65-F5344CB8AC3E}">
        <p14:creationId xmlns:p14="http://schemas.microsoft.com/office/powerpoint/2010/main" val="3371444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smtClean="0"/>
              <a:t>Spreiding en integratie </a:t>
            </a:r>
            <a:endParaRPr lang="nl-BE" dirty="0"/>
          </a:p>
        </p:txBody>
      </p:sp>
      <p:sp>
        <p:nvSpPr>
          <p:cNvPr id="6" name="Tijdelijke aanduiding voor inhoud 5"/>
          <p:cNvSpPr>
            <a:spLocks noGrp="1"/>
          </p:cNvSpPr>
          <p:nvPr>
            <p:ph idx="1"/>
          </p:nvPr>
        </p:nvSpPr>
        <p:spPr/>
        <p:txBody>
          <a:bodyPr>
            <a:normAutofit/>
          </a:bodyPr>
          <a:lstStyle/>
          <a:p>
            <a:pPr>
              <a:buFont typeface="Wingdings" panose="05000000000000000000" pitchFamily="2" charset="2"/>
              <a:buChar char="Ø"/>
            </a:pPr>
            <a:r>
              <a:rPr lang="nl-BE" sz="4400" dirty="0" smtClean="0"/>
              <a:t>Spreiding </a:t>
            </a:r>
            <a:r>
              <a:rPr lang="nl-BE" sz="4400" dirty="0" err="1" smtClean="0"/>
              <a:t>leraarcompetenties</a:t>
            </a:r>
            <a:r>
              <a:rPr lang="nl-BE" sz="4400" dirty="0" smtClean="0"/>
              <a:t> over 2 jaar </a:t>
            </a:r>
          </a:p>
          <a:p>
            <a:pPr>
              <a:buFont typeface="Wingdings" panose="05000000000000000000" pitchFamily="2" charset="2"/>
              <a:buChar char="Ø"/>
            </a:pPr>
            <a:r>
              <a:rPr lang="nl-BE" sz="4400" dirty="0" smtClean="0"/>
              <a:t>Spreiding taalvakken over 2 jaar </a:t>
            </a:r>
          </a:p>
          <a:p>
            <a:pPr>
              <a:buFont typeface="Wingdings" panose="05000000000000000000" pitchFamily="2" charset="2"/>
              <a:buChar char="Ø"/>
            </a:pPr>
            <a:r>
              <a:rPr lang="nl-BE" sz="4400" dirty="0" smtClean="0"/>
              <a:t>Herschikking </a:t>
            </a:r>
            <a:r>
              <a:rPr lang="nl-BE" sz="4400" dirty="0"/>
              <a:t>inhoud van de SLO</a:t>
            </a:r>
          </a:p>
          <a:p>
            <a:pPr>
              <a:buFont typeface="Wingdings" panose="05000000000000000000" pitchFamily="2" charset="2"/>
              <a:buChar char="Ø"/>
            </a:pPr>
            <a:r>
              <a:rPr lang="nl-BE" sz="4400" dirty="0" smtClean="0"/>
              <a:t>Beter geïntegreerd </a:t>
            </a:r>
            <a:r>
              <a:rPr lang="nl-BE" sz="4400" dirty="0"/>
              <a:t>op stage + reflectie </a:t>
            </a:r>
          </a:p>
          <a:p>
            <a:pPr>
              <a:buFont typeface="Wingdings" panose="05000000000000000000" pitchFamily="2" charset="2"/>
              <a:buChar char="Ø"/>
            </a:pPr>
            <a:r>
              <a:rPr lang="nl-BE" sz="4400" dirty="0"/>
              <a:t>Extra: </a:t>
            </a:r>
            <a:r>
              <a:rPr lang="nl-BE" sz="4400" dirty="0" err="1" smtClean="0"/>
              <a:t>Onderzoekscompetenties</a:t>
            </a:r>
            <a:r>
              <a:rPr lang="nl-BE" sz="4400" dirty="0" smtClean="0"/>
              <a:t> </a:t>
            </a:r>
            <a:r>
              <a:rPr lang="nl-BE" sz="4400" dirty="0"/>
              <a:t>op het vlak van vakdidactiek</a:t>
            </a:r>
          </a:p>
          <a:p>
            <a:pPr>
              <a:buFont typeface="Wingdings" panose="05000000000000000000" pitchFamily="2" charset="2"/>
              <a:buChar char="Ø"/>
            </a:pPr>
            <a:r>
              <a:rPr lang="nl-BE" sz="4400" dirty="0"/>
              <a:t>Extra thema’s: Diversiteit, Meertaligheid, Leren &amp; Instructie, klasmanagement, Grootstedelijkheid</a:t>
            </a:r>
          </a:p>
        </p:txBody>
      </p:sp>
      <p:sp>
        <p:nvSpPr>
          <p:cNvPr id="4" name="Tijdelijke aanduiding voor dianummer 3"/>
          <p:cNvSpPr>
            <a:spLocks noGrp="1"/>
          </p:cNvSpPr>
          <p:nvPr>
            <p:ph type="sldNum" sz="quarter" idx="12"/>
          </p:nvPr>
        </p:nvSpPr>
        <p:spPr/>
        <p:txBody>
          <a:bodyPr/>
          <a:lstStyle/>
          <a:p>
            <a:pPr>
              <a:defRPr/>
            </a:pPr>
            <a:fld id="{C38CE70A-3312-49CA-A2D4-9E551FC500D5}" type="slidenum">
              <a:rPr lang="en-GB" altLang="nl-BE" smtClean="0"/>
              <a:pPr>
                <a:defRPr/>
              </a:pPr>
              <a:t>22</a:t>
            </a:fld>
            <a:endParaRPr lang="en-GB" altLang="nl-BE"/>
          </a:p>
        </p:txBody>
      </p:sp>
    </p:spTree>
    <p:extLst>
      <p:ext uri="{BB962C8B-B14F-4D97-AF65-F5344CB8AC3E}">
        <p14:creationId xmlns:p14="http://schemas.microsoft.com/office/powerpoint/2010/main" val="7685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smtClean="0"/>
              <a:t>Spreiding en integratie </a:t>
            </a:r>
            <a:endParaRPr lang="nl-BE" dirty="0"/>
          </a:p>
        </p:txBody>
      </p:sp>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1361667559"/>
              </p:ext>
            </p:extLst>
          </p:nvPr>
        </p:nvGraphicFramePr>
        <p:xfrm>
          <a:off x="1153886" y="3679372"/>
          <a:ext cx="15358513" cy="1641603"/>
        </p:xfrm>
        <a:graphic>
          <a:graphicData uri="http://schemas.openxmlformats.org/drawingml/2006/table">
            <a:tbl>
              <a:tblPr firstRow="1" firstCol="1" bandRow="1">
                <a:tableStyleId>{5C22544A-7EE6-4342-B048-85BDC9FD1C3A}</a:tableStyleId>
              </a:tblPr>
              <a:tblGrid>
                <a:gridCol w="1451244">
                  <a:extLst>
                    <a:ext uri="{9D8B030D-6E8A-4147-A177-3AD203B41FA5}">
                      <a16:colId xmlns:a16="http://schemas.microsoft.com/office/drawing/2014/main" val="3790851169"/>
                    </a:ext>
                  </a:extLst>
                </a:gridCol>
                <a:gridCol w="1422584">
                  <a:extLst>
                    <a:ext uri="{9D8B030D-6E8A-4147-A177-3AD203B41FA5}">
                      <a16:colId xmlns:a16="http://schemas.microsoft.com/office/drawing/2014/main" val="1037179326"/>
                    </a:ext>
                  </a:extLst>
                </a:gridCol>
                <a:gridCol w="1481373">
                  <a:extLst>
                    <a:ext uri="{9D8B030D-6E8A-4147-A177-3AD203B41FA5}">
                      <a16:colId xmlns:a16="http://schemas.microsoft.com/office/drawing/2014/main" val="2991960282"/>
                    </a:ext>
                  </a:extLst>
                </a:gridCol>
                <a:gridCol w="1479542">
                  <a:extLst>
                    <a:ext uri="{9D8B030D-6E8A-4147-A177-3AD203B41FA5}">
                      <a16:colId xmlns:a16="http://schemas.microsoft.com/office/drawing/2014/main" val="1657369913"/>
                    </a:ext>
                  </a:extLst>
                </a:gridCol>
                <a:gridCol w="2242457">
                  <a:extLst>
                    <a:ext uri="{9D8B030D-6E8A-4147-A177-3AD203B41FA5}">
                      <a16:colId xmlns:a16="http://schemas.microsoft.com/office/drawing/2014/main" val="3404645946"/>
                    </a:ext>
                  </a:extLst>
                </a:gridCol>
                <a:gridCol w="2264228">
                  <a:extLst>
                    <a:ext uri="{9D8B030D-6E8A-4147-A177-3AD203B41FA5}">
                      <a16:colId xmlns:a16="http://schemas.microsoft.com/office/drawing/2014/main" val="2973919006"/>
                    </a:ext>
                  </a:extLst>
                </a:gridCol>
                <a:gridCol w="2133600">
                  <a:extLst>
                    <a:ext uri="{9D8B030D-6E8A-4147-A177-3AD203B41FA5}">
                      <a16:colId xmlns:a16="http://schemas.microsoft.com/office/drawing/2014/main" val="3040278351"/>
                    </a:ext>
                  </a:extLst>
                </a:gridCol>
                <a:gridCol w="2883485">
                  <a:extLst>
                    <a:ext uri="{9D8B030D-6E8A-4147-A177-3AD203B41FA5}">
                      <a16:colId xmlns:a16="http://schemas.microsoft.com/office/drawing/2014/main" val="182378642"/>
                    </a:ext>
                  </a:extLst>
                </a:gridCol>
              </a:tblGrid>
              <a:tr h="835816">
                <a:tc>
                  <a:txBody>
                    <a:bodyPr/>
                    <a:lstStyle/>
                    <a:p>
                      <a:pPr>
                        <a:lnSpc>
                          <a:spcPct val="107000"/>
                        </a:lnSpc>
                        <a:spcAft>
                          <a:spcPts val="600"/>
                        </a:spcAft>
                      </a:pPr>
                      <a:r>
                        <a:rPr lang="nl-BE" sz="2400" dirty="0">
                          <a:effectLst/>
                        </a:rPr>
                        <a:t> </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Taal 1</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a:effectLst/>
                        </a:rPr>
                        <a:t>Taal 2</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smtClean="0">
                          <a:effectLst/>
                          <a:latin typeface="Calibri" panose="020F0502020204030204" pitchFamily="34" charset="0"/>
                          <a:ea typeface="Calibri" panose="020F0502020204030204" pitchFamily="34" charset="0"/>
                          <a:cs typeface="Times New Roman" panose="02020603050405020304" pitchFamily="18" charset="0"/>
                        </a:rPr>
                        <a:t>Keuze</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b="1" dirty="0">
                          <a:effectLst/>
                        </a:rPr>
                        <a:t>Masterproef</a:t>
                      </a:r>
                      <a:endParaRPr lang="nl-B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Vakdidactiek Taal 1/ Taal2</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a:effectLst/>
                        </a:rPr>
                        <a:t>Stage </a:t>
                      </a:r>
                    </a:p>
                    <a:p>
                      <a:pPr algn="ctr">
                        <a:lnSpc>
                          <a:spcPct val="107000"/>
                        </a:lnSpc>
                        <a:spcAft>
                          <a:spcPts val="600"/>
                        </a:spcAft>
                      </a:pPr>
                      <a:r>
                        <a:rPr lang="nl-BE" sz="2400">
                          <a:effectLst/>
                        </a:rPr>
                        <a:t>Taal 1/Taal2 </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a:effectLst/>
                        </a:rPr>
                        <a:t>Algemene vakken leraarschap</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1725614"/>
                  </a:ext>
                </a:extLst>
              </a:tr>
              <a:tr h="235235">
                <a:tc>
                  <a:txBody>
                    <a:bodyPr/>
                    <a:lstStyle/>
                    <a:p>
                      <a:pPr>
                        <a:lnSpc>
                          <a:spcPct val="107000"/>
                        </a:lnSpc>
                        <a:spcAft>
                          <a:spcPts val="600"/>
                        </a:spcAft>
                      </a:pPr>
                      <a:r>
                        <a:rPr lang="nl-BE" sz="2400">
                          <a:effectLst/>
                        </a:rPr>
                        <a:t>Jaar 1</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10</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10</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a:effectLst/>
                        </a:rPr>
                        <a:t>15</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a:effectLst/>
                        </a:rPr>
                        <a:t>5</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3+3</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3+3</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8</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5613693"/>
                  </a:ext>
                </a:extLst>
              </a:tr>
              <a:tr h="235235">
                <a:tc>
                  <a:txBody>
                    <a:bodyPr/>
                    <a:lstStyle/>
                    <a:p>
                      <a:pPr>
                        <a:lnSpc>
                          <a:spcPct val="107000"/>
                        </a:lnSpc>
                        <a:spcAft>
                          <a:spcPts val="600"/>
                        </a:spcAft>
                      </a:pPr>
                      <a:r>
                        <a:rPr lang="nl-BE" sz="2400">
                          <a:effectLst/>
                        </a:rPr>
                        <a:t>Jaar 2 </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a:effectLst/>
                        </a:rPr>
                        <a:t>10</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10</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5</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19</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3+3</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a:effectLst/>
                        </a:rPr>
                        <a:t>3+3</a:t>
                      </a:r>
                      <a:endParaRPr lang="nl-B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nl-BE" sz="2400" dirty="0">
                          <a:effectLst/>
                        </a:rPr>
                        <a:t>4</a:t>
                      </a: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8931340"/>
                  </a:ext>
                </a:extLst>
              </a:tr>
            </a:tbl>
          </a:graphicData>
        </a:graphic>
      </p:graphicFrame>
      <p:sp>
        <p:nvSpPr>
          <p:cNvPr id="4" name="Tijdelijke aanduiding voor dianummer 3"/>
          <p:cNvSpPr>
            <a:spLocks noGrp="1"/>
          </p:cNvSpPr>
          <p:nvPr>
            <p:ph type="sldNum" sz="quarter" idx="12"/>
          </p:nvPr>
        </p:nvSpPr>
        <p:spPr/>
        <p:txBody>
          <a:bodyPr/>
          <a:lstStyle/>
          <a:p>
            <a:pPr>
              <a:defRPr/>
            </a:pPr>
            <a:fld id="{C38CE70A-3312-49CA-A2D4-9E551FC500D5}" type="slidenum">
              <a:rPr lang="en-GB" altLang="nl-BE" smtClean="0"/>
              <a:pPr>
                <a:defRPr/>
              </a:pPr>
              <a:t>23</a:t>
            </a:fld>
            <a:endParaRPr lang="en-GB" altLang="nl-BE"/>
          </a:p>
        </p:txBody>
      </p:sp>
    </p:spTree>
    <p:extLst>
      <p:ext uri="{BB962C8B-B14F-4D97-AF65-F5344CB8AC3E}">
        <p14:creationId xmlns:p14="http://schemas.microsoft.com/office/powerpoint/2010/main" val="267052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Tweejarige master </a:t>
            </a:r>
            <a:endParaRPr lang="nl-BE" dirty="0"/>
          </a:p>
        </p:txBody>
      </p:sp>
      <p:sp>
        <p:nvSpPr>
          <p:cNvPr id="3" name="Tijdelijke aanduiding voor inhoud 2"/>
          <p:cNvSpPr>
            <a:spLocks noGrp="1"/>
          </p:cNvSpPr>
          <p:nvPr>
            <p:ph idx="1"/>
          </p:nvPr>
        </p:nvSpPr>
        <p:spPr/>
        <p:txBody>
          <a:bodyPr>
            <a:normAutofit fontScale="92500" lnSpcReduction="20000"/>
          </a:bodyPr>
          <a:lstStyle/>
          <a:p>
            <a:pPr marL="85725" indent="0">
              <a:buNone/>
            </a:pPr>
            <a:r>
              <a:rPr lang="nl-BE" dirty="0" smtClean="0"/>
              <a:t>					</a:t>
            </a:r>
            <a:r>
              <a:rPr lang="nl-BE" i="1" dirty="0" smtClean="0"/>
              <a:t>Zichtbaar in Studiegids: 3 mei </a:t>
            </a:r>
          </a:p>
          <a:p>
            <a:pPr marL="85725" indent="0">
              <a:buNone/>
            </a:pPr>
            <a:endParaRPr lang="nl-BE" dirty="0" smtClean="0"/>
          </a:p>
          <a:p>
            <a:pPr marL="85725" indent="0">
              <a:buNone/>
            </a:pPr>
            <a:r>
              <a:rPr lang="nl-BE" dirty="0" smtClean="0"/>
              <a:t>120 studiepunten: Theoretisch verdeeld in: </a:t>
            </a:r>
          </a:p>
          <a:p>
            <a:pPr marL="85725" indent="0">
              <a:buNone/>
            </a:pPr>
            <a:endParaRPr lang="nl-BE" dirty="0" smtClean="0"/>
          </a:p>
          <a:p>
            <a:pPr marL="85725" indent="0">
              <a:buNone/>
            </a:pPr>
            <a:r>
              <a:rPr lang="nl-BE" dirty="0" smtClean="0"/>
              <a:t>	75 </a:t>
            </a:r>
            <a:r>
              <a:rPr lang="nl-BE" dirty="0" err="1" smtClean="0"/>
              <a:t>stp</a:t>
            </a:r>
            <a:r>
              <a:rPr lang="nl-BE" dirty="0" smtClean="0"/>
              <a:t> ‘Component Domein’</a:t>
            </a:r>
          </a:p>
          <a:p>
            <a:pPr marL="85725" indent="0">
              <a:buNone/>
            </a:pPr>
            <a:r>
              <a:rPr lang="nl-BE" dirty="0"/>
              <a:t>	</a:t>
            </a:r>
            <a:r>
              <a:rPr lang="nl-BE" dirty="0" smtClean="0"/>
              <a:t>		= 60 </a:t>
            </a:r>
            <a:r>
              <a:rPr lang="nl-BE" dirty="0" err="1" smtClean="0"/>
              <a:t>stp</a:t>
            </a:r>
            <a:r>
              <a:rPr lang="nl-BE" dirty="0" smtClean="0"/>
              <a:t> vakken + 15 </a:t>
            </a:r>
            <a:r>
              <a:rPr lang="nl-BE" dirty="0" err="1" smtClean="0"/>
              <a:t>stp</a:t>
            </a:r>
            <a:r>
              <a:rPr lang="nl-BE" dirty="0" smtClean="0"/>
              <a:t> masterproef</a:t>
            </a:r>
          </a:p>
          <a:p>
            <a:pPr marL="85725" indent="0">
              <a:buNone/>
            </a:pPr>
            <a:endParaRPr lang="nl-BE" dirty="0" smtClean="0"/>
          </a:p>
          <a:p>
            <a:pPr marL="85725" indent="0">
              <a:buNone/>
            </a:pPr>
            <a:r>
              <a:rPr lang="nl-BE" dirty="0" smtClean="0"/>
              <a:t>	45 </a:t>
            </a:r>
            <a:r>
              <a:rPr lang="nl-BE" dirty="0" err="1" smtClean="0"/>
              <a:t>stp</a:t>
            </a:r>
            <a:r>
              <a:rPr lang="nl-BE" dirty="0" smtClean="0"/>
              <a:t> ‘Component Leraar’ </a:t>
            </a:r>
          </a:p>
          <a:p>
            <a:pPr marL="85725" indent="0">
              <a:buNone/>
            </a:pPr>
            <a:r>
              <a:rPr lang="nl-BE" dirty="0"/>
              <a:t>	</a:t>
            </a:r>
            <a:r>
              <a:rPr lang="nl-BE" dirty="0" smtClean="0"/>
              <a:t>		= 36 </a:t>
            </a:r>
            <a:r>
              <a:rPr lang="nl-BE" dirty="0" err="1" smtClean="0"/>
              <a:t>stp</a:t>
            </a:r>
            <a:r>
              <a:rPr lang="nl-BE" dirty="0" smtClean="0"/>
              <a:t> vakken + 9 </a:t>
            </a:r>
            <a:r>
              <a:rPr lang="nl-BE" dirty="0" err="1" smtClean="0"/>
              <a:t>stp</a:t>
            </a:r>
            <a:r>
              <a:rPr lang="nl-BE" dirty="0" smtClean="0"/>
              <a:t> masterproef </a:t>
            </a:r>
          </a:p>
          <a:p>
            <a:pPr marL="85725" indent="0">
              <a:buNone/>
            </a:pPr>
            <a:endParaRPr lang="nl-BE" dirty="0" smtClean="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24</a:t>
            </a:fld>
            <a:endParaRPr lang="nl-BE" noProof="0" dirty="0"/>
          </a:p>
        </p:txBody>
      </p:sp>
      <p:sp>
        <p:nvSpPr>
          <p:cNvPr id="5" name="Pijl-rechts 4"/>
          <p:cNvSpPr/>
          <p:nvPr/>
        </p:nvSpPr>
        <p:spPr>
          <a:xfrm>
            <a:off x="1828799" y="1515649"/>
            <a:ext cx="901874" cy="212943"/>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7079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Component domein: taalvakken </a:t>
            </a:r>
            <a:endParaRPr lang="nl-BE" dirty="0"/>
          </a:p>
        </p:txBody>
      </p:sp>
      <p:sp>
        <p:nvSpPr>
          <p:cNvPr id="3" name="Tijdelijke aanduiding voor inhoud 2"/>
          <p:cNvSpPr>
            <a:spLocks noGrp="1"/>
          </p:cNvSpPr>
          <p:nvPr>
            <p:ph idx="1"/>
          </p:nvPr>
        </p:nvSpPr>
        <p:spPr/>
        <p:txBody>
          <a:bodyPr>
            <a:normAutofit lnSpcReduction="10000"/>
          </a:bodyPr>
          <a:lstStyle/>
          <a:p>
            <a:pPr marL="85725" indent="0">
              <a:buNone/>
            </a:pPr>
            <a:r>
              <a:rPr lang="nl-BE" dirty="0" smtClean="0"/>
              <a:t>2x 20 </a:t>
            </a:r>
            <a:r>
              <a:rPr lang="nl-BE" dirty="0" err="1" smtClean="0"/>
              <a:t>stp</a:t>
            </a:r>
            <a:r>
              <a:rPr lang="nl-BE" dirty="0" smtClean="0"/>
              <a:t> per taal  </a:t>
            </a:r>
          </a:p>
          <a:p>
            <a:pPr>
              <a:buFont typeface="Wingdings" panose="05000000000000000000" pitchFamily="2" charset="2"/>
              <a:buChar char="Ø"/>
            </a:pPr>
            <a:endParaRPr lang="nl-BE" dirty="0" smtClean="0"/>
          </a:p>
          <a:p>
            <a:pPr>
              <a:buFont typeface="Wingdings" panose="05000000000000000000" pitchFamily="2" charset="2"/>
              <a:buChar char="Ø"/>
            </a:pPr>
            <a:r>
              <a:rPr lang="nl-BE" dirty="0" smtClean="0"/>
              <a:t> 10 </a:t>
            </a:r>
            <a:r>
              <a:rPr lang="nl-BE" dirty="0" err="1" smtClean="0"/>
              <a:t>stp</a:t>
            </a:r>
            <a:r>
              <a:rPr lang="nl-BE" dirty="0" smtClean="0"/>
              <a:t> per jaar </a:t>
            </a:r>
          </a:p>
          <a:p>
            <a:pPr>
              <a:buFont typeface="Wingdings" panose="05000000000000000000" pitchFamily="2" charset="2"/>
              <a:buChar char="Ø"/>
            </a:pPr>
            <a:endParaRPr lang="nl-BE" dirty="0" smtClean="0"/>
          </a:p>
          <a:p>
            <a:pPr>
              <a:buFont typeface="Wingdings" panose="05000000000000000000" pitchFamily="2" charset="2"/>
              <a:buChar char="Ø"/>
            </a:pPr>
            <a:r>
              <a:rPr lang="nl-BE" dirty="0" smtClean="0"/>
              <a:t> Keuzeregels per taal </a:t>
            </a:r>
          </a:p>
          <a:p>
            <a:pPr marL="85725" indent="0">
              <a:buNone/>
            </a:pPr>
            <a:r>
              <a:rPr lang="nl-BE" i="1" dirty="0"/>
              <a:t>	</a:t>
            </a:r>
            <a:endParaRPr lang="nl-BE" i="1" dirty="0" smtClean="0"/>
          </a:p>
          <a:p>
            <a:pPr>
              <a:buFont typeface="Wingdings" panose="05000000000000000000" pitchFamily="2" charset="2"/>
              <a:buChar char="Ø"/>
            </a:pPr>
            <a:r>
              <a:rPr lang="nl-BE" dirty="0" smtClean="0"/>
              <a:t> Jaar 1 of 2 </a:t>
            </a:r>
          </a:p>
          <a:p>
            <a:pPr marL="85725" indent="0">
              <a:buNone/>
            </a:pPr>
            <a:r>
              <a:rPr lang="nl-BE" dirty="0"/>
              <a:t>	</a:t>
            </a:r>
            <a:r>
              <a:rPr lang="nl-BE" dirty="0" smtClean="0"/>
              <a:t>		</a:t>
            </a:r>
            <a:r>
              <a:rPr lang="nl-BE" i="1" dirty="0" smtClean="0"/>
              <a:t>Afstemmen op component leraar </a:t>
            </a:r>
            <a:endParaRPr lang="nl-BE" i="1"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25</a:t>
            </a:fld>
            <a:endParaRPr lang="nl-BE" noProof="0" dirty="0"/>
          </a:p>
        </p:txBody>
      </p:sp>
    </p:spTree>
    <p:extLst>
      <p:ext uri="{BB962C8B-B14F-4D97-AF65-F5344CB8AC3E}">
        <p14:creationId xmlns:p14="http://schemas.microsoft.com/office/powerpoint/2010/main" val="109479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Component domein: keuzevakken </a:t>
            </a:r>
            <a:endParaRPr lang="nl-BE" dirty="0"/>
          </a:p>
        </p:txBody>
      </p:sp>
      <p:sp>
        <p:nvSpPr>
          <p:cNvPr id="3" name="Tijdelijke aanduiding voor inhoud 2"/>
          <p:cNvSpPr>
            <a:spLocks noGrp="1"/>
          </p:cNvSpPr>
          <p:nvPr>
            <p:ph idx="1"/>
          </p:nvPr>
        </p:nvSpPr>
        <p:spPr>
          <a:xfrm>
            <a:off x="835825" y="1194363"/>
            <a:ext cx="15699575" cy="7138753"/>
          </a:xfrm>
        </p:spPr>
        <p:txBody>
          <a:bodyPr>
            <a:normAutofit fontScale="92500" lnSpcReduction="20000"/>
          </a:bodyPr>
          <a:lstStyle/>
          <a:p>
            <a:pPr marL="85725" indent="0">
              <a:buNone/>
            </a:pPr>
            <a:r>
              <a:rPr lang="nl-BE" dirty="0" smtClean="0"/>
              <a:t>1. Educatief traject bachelor inhalen</a:t>
            </a:r>
          </a:p>
          <a:p>
            <a:pPr marL="85725" indent="0">
              <a:buNone/>
            </a:pPr>
            <a:r>
              <a:rPr lang="nl-BE" dirty="0" smtClean="0"/>
              <a:t>2. Taal, literatuur en onderwijs</a:t>
            </a:r>
          </a:p>
          <a:p>
            <a:pPr marL="85725" indent="0">
              <a:buNone/>
            </a:pPr>
            <a:r>
              <a:rPr lang="nl-BE" dirty="0" smtClean="0"/>
              <a:t>3. Extra vakken leraarschap, o.a. PAV en CLIL </a:t>
            </a:r>
          </a:p>
          <a:p>
            <a:pPr marL="85725" indent="0">
              <a:buNone/>
            </a:pPr>
            <a:r>
              <a:rPr lang="nl-BE" dirty="0" smtClean="0"/>
              <a:t>4. Ondersteunende vakken NT2</a:t>
            </a:r>
          </a:p>
          <a:p>
            <a:pPr marL="85725" indent="0">
              <a:buNone/>
            </a:pPr>
            <a:endParaRPr lang="nl-BE" dirty="0" smtClean="0"/>
          </a:p>
          <a:p>
            <a:pPr marL="85725" indent="0">
              <a:buNone/>
            </a:pPr>
            <a:r>
              <a:rPr lang="nl-BE" dirty="0" smtClean="0"/>
              <a:t>5. Taalwetenschap</a:t>
            </a:r>
          </a:p>
          <a:p>
            <a:pPr marL="85725" indent="0">
              <a:buNone/>
            </a:pPr>
            <a:r>
              <a:rPr lang="nl-BE" dirty="0" smtClean="0"/>
              <a:t>6. Literatuurwetenschap</a:t>
            </a:r>
          </a:p>
          <a:p>
            <a:pPr marL="85725" indent="0">
              <a:buNone/>
            </a:pPr>
            <a:r>
              <a:rPr lang="nl-BE" dirty="0" smtClean="0"/>
              <a:t>7. Klassieke traditie</a:t>
            </a:r>
          </a:p>
          <a:p>
            <a:pPr marL="85725" indent="0">
              <a:buNone/>
            </a:pPr>
            <a:endParaRPr lang="nl-BE" dirty="0" smtClean="0"/>
          </a:p>
          <a:p>
            <a:pPr marL="85725" indent="0">
              <a:buNone/>
            </a:pPr>
            <a:r>
              <a:rPr lang="nl-BE" dirty="0" smtClean="0"/>
              <a:t>8. Vrije keuze </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26</a:t>
            </a:fld>
            <a:endParaRPr lang="nl-BE" noProof="0" dirty="0"/>
          </a:p>
        </p:txBody>
      </p:sp>
    </p:spTree>
    <p:extLst>
      <p:ext uri="{BB962C8B-B14F-4D97-AF65-F5344CB8AC3E}">
        <p14:creationId xmlns:p14="http://schemas.microsoft.com/office/powerpoint/2010/main" val="140306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Verdeling keuzevakken</a:t>
            </a:r>
            <a:endParaRPr lang="nl-BE" dirty="0"/>
          </a:p>
        </p:txBody>
      </p:sp>
      <p:sp>
        <p:nvSpPr>
          <p:cNvPr id="3" name="Tijdelijke aanduiding voor inhoud 2"/>
          <p:cNvSpPr>
            <a:spLocks noGrp="1"/>
          </p:cNvSpPr>
          <p:nvPr>
            <p:ph idx="1"/>
          </p:nvPr>
        </p:nvSpPr>
        <p:spPr/>
        <p:txBody>
          <a:bodyPr/>
          <a:lstStyle/>
          <a:p>
            <a:pPr marL="85725" indent="0">
              <a:buNone/>
            </a:pPr>
            <a:endParaRPr lang="nl-BE" dirty="0" smtClean="0"/>
          </a:p>
          <a:p>
            <a:pPr marL="85725" indent="0">
              <a:buNone/>
            </a:pPr>
            <a:r>
              <a:rPr lang="nl-BE" dirty="0" smtClean="0"/>
              <a:t>	</a:t>
            </a:r>
            <a:r>
              <a:rPr lang="nl-BE" dirty="0"/>
              <a:t>	</a:t>
            </a:r>
            <a:r>
              <a:rPr lang="nl-BE" dirty="0" smtClean="0"/>
              <a:t>Jaar 1: 15 </a:t>
            </a:r>
            <a:r>
              <a:rPr lang="nl-BE" dirty="0" err="1" smtClean="0"/>
              <a:t>stp</a:t>
            </a:r>
            <a:endParaRPr lang="nl-BE" dirty="0" smtClean="0"/>
          </a:p>
          <a:p>
            <a:pPr marL="85725" indent="0">
              <a:buNone/>
            </a:pPr>
            <a:r>
              <a:rPr lang="nl-BE" dirty="0" smtClean="0"/>
              <a:t>		Jaar 2: 5 </a:t>
            </a:r>
            <a:r>
              <a:rPr lang="nl-BE" dirty="0" err="1" smtClean="0"/>
              <a:t>stp</a:t>
            </a:r>
            <a:r>
              <a:rPr lang="nl-BE" dirty="0" smtClean="0"/>
              <a:t> </a:t>
            </a:r>
          </a:p>
          <a:p>
            <a:endParaRPr lang="nl-BE" dirty="0"/>
          </a:p>
          <a:p>
            <a:pPr>
              <a:buFont typeface="Wingdings" panose="05000000000000000000" pitchFamily="2" charset="2"/>
              <a:buChar char="Ø"/>
            </a:pPr>
            <a:r>
              <a:rPr lang="nl-BE" dirty="0" smtClean="0"/>
              <a:t> Puzzelwerk lessenroosters ! </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27</a:t>
            </a:fld>
            <a:endParaRPr lang="nl-BE" noProof="0" dirty="0"/>
          </a:p>
        </p:txBody>
      </p:sp>
    </p:spTree>
    <p:extLst>
      <p:ext uri="{BB962C8B-B14F-4D97-AF65-F5344CB8AC3E}">
        <p14:creationId xmlns:p14="http://schemas.microsoft.com/office/powerpoint/2010/main" val="1654119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Component leraar (36 </a:t>
            </a:r>
            <a:r>
              <a:rPr lang="nl-BE" dirty="0" err="1" smtClean="0"/>
              <a:t>stp</a:t>
            </a:r>
            <a:r>
              <a:rPr lang="nl-BE" dirty="0" smtClean="0"/>
              <a:t>) </a:t>
            </a:r>
            <a:endParaRPr lang="nl-BE" dirty="0"/>
          </a:p>
        </p:txBody>
      </p:sp>
      <p:sp>
        <p:nvSpPr>
          <p:cNvPr id="3" name="Tijdelijke aanduiding voor inhoud 2"/>
          <p:cNvSpPr>
            <a:spLocks noGrp="1"/>
          </p:cNvSpPr>
          <p:nvPr>
            <p:ph idx="1"/>
          </p:nvPr>
        </p:nvSpPr>
        <p:spPr/>
        <p:txBody>
          <a:bodyPr>
            <a:normAutofit fontScale="92500" lnSpcReduction="20000"/>
          </a:bodyPr>
          <a:lstStyle/>
          <a:p>
            <a:pPr marL="85725" indent="0">
              <a:buNone/>
            </a:pPr>
            <a:r>
              <a:rPr lang="nl-BE" b="1" dirty="0" smtClean="0"/>
              <a:t>3 algemene vakken (12 </a:t>
            </a:r>
            <a:r>
              <a:rPr lang="nl-BE" b="1" dirty="0" err="1" smtClean="0"/>
              <a:t>stp</a:t>
            </a:r>
            <a:r>
              <a:rPr lang="nl-BE" b="1" dirty="0" smtClean="0"/>
              <a:t>)</a:t>
            </a:r>
          </a:p>
          <a:p>
            <a:pPr lvl="1"/>
            <a:r>
              <a:rPr lang="nl-BE" dirty="0" smtClean="0"/>
              <a:t>Psychologie van de adolescentie (Jaar 1)</a:t>
            </a:r>
          </a:p>
          <a:p>
            <a:pPr lvl="1"/>
            <a:r>
              <a:rPr lang="nl-BE" dirty="0" smtClean="0"/>
              <a:t>Klasmanagement en reflectie (Jaar 1) </a:t>
            </a:r>
          </a:p>
          <a:p>
            <a:pPr lvl="1"/>
            <a:r>
              <a:rPr lang="nl-BE" dirty="0" smtClean="0"/>
              <a:t>De leraar binnen school en maatschappij (Jaar 2) </a:t>
            </a:r>
          </a:p>
          <a:p>
            <a:endParaRPr lang="nl-BE" dirty="0" smtClean="0"/>
          </a:p>
          <a:p>
            <a:pPr marL="85725" indent="0">
              <a:buNone/>
            </a:pPr>
            <a:r>
              <a:rPr lang="nl-BE" b="1" dirty="0" err="1" smtClean="0"/>
              <a:t>Vakdidactieken</a:t>
            </a:r>
            <a:r>
              <a:rPr lang="nl-BE" b="1" dirty="0" smtClean="0"/>
              <a:t> (12 </a:t>
            </a:r>
            <a:r>
              <a:rPr lang="nl-BE" b="1" dirty="0" err="1" smtClean="0"/>
              <a:t>stp</a:t>
            </a:r>
            <a:r>
              <a:rPr lang="nl-BE" b="1" dirty="0" smtClean="0"/>
              <a:t>) </a:t>
            </a:r>
          </a:p>
          <a:p>
            <a:pPr marL="85725" indent="0">
              <a:buNone/>
            </a:pPr>
            <a:r>
              <a:rPr lang="nl-BE" dirty="0" smtClean="0"/>
              <a:t>6 </a:t>
            </a:r>
            <a:r>
              <a:rPr lang="nl-BE" dirty="0" err="1" smtClean="0"/>
              <a:t>stp</a:t>
            </a:r>
            <a:r>
              <a:rPr lang="nl-BE" dirty="0" smtClean="0"/>
              <a:t> per taal: </a:t>
            </a:r>
          </a:p>
          <a:p>
            <a:pPr marL="85725" indent="0">
              <a:buNone/>
            </a:pPr>
            <a:r>
              <a:rPr lang="nl-BE" dirty="0"/>
              <a:t>	</a:t>
            </a:r>
            <a:r>
              <a:rPr lang="nl-BE" dirty="0" smtClean="0"/>
              <a:t>		Vakdidactiek A (Jaar 1) </a:t>
            </a:r>
          </a:p>
          <a:p>
            <a:pPr marL="1305775" lvl="2" indent="0">
              <a:buNone/>
            </a:pPr>
            <a:r>
              <a:rPr lang="nl-BE" sz="4400" dirty="0" smtClean="0"/>
              <a:t>	</a:t>
            </a:r>
            <a:r>
              <a:rPr lang="nl-BE" dirty="0" smtClean="0"/>
              <a:t>Vakdidactiek B (Jaar 2)</a:t>
            </a:r>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28</a:t>
            </a:fld>
            <a:endParaRPr lang="nl-BE" noProof="0" dirty="0"/>
          </a:p>
        </p:txBody>
      </p:sp>
    </p:spTree>
    <p:extLst>
      <p:ext uri="{BB962C8B-B14F-4D97-AF65-F5344CB8AC3E}">
        <p14:creationId xmlns:p14="http://schemas.microsoft.com/office/powerpoint/2010/main" val="3222388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Vakdidactieken</a:t>
            </a:r>
            <a:r>
              <a:rPr lang="nl-BE" dirty="0" smtClean="0"/>
              <a:t> / stages taal </a:t>
            </a:r>
            <a:endParaRPr lang="nl-BE" dirty="0"/>
          </a:p>
        </p:txBody>
      </p:sp>
      <p:sp>
        <p:nvSpPr>
          <p:cNvPr id="3" name="Tijdelijke aanduiding voor inhoud 2"/>
          <p:cNvSpPr>
            <a:spLocks noGrp="1"/>
          </p:cNvSpPr>
          <p:nvPr>
            <p:ph idx="1"/>
          </p:nvPr>
        </p:nvSpPr>
        <p:spPr/>
        <p:txBody>
          <a:bodyPr>
            <a:normAutofit lnSpcReduction="10000"/>
          </a:bodyPr>
          <a:lstStyle/>
          <a:p>
            <a:pPr marL="85725" indent="0">
              <a:buNone/>
            </a:pPr>
            <a:endParaRPr lang="nl-BE" b="1" dirty="0" smtClean="0"/>
          </a:p>
          <a:p>
            <a:pPr marL="85725" indent="0">
              <a:buNone/>
            </a:pPr>
            <a:r>
              <a:rPr lang="nl-BE" b="1" dirty="0" smtClean="0"/>
              <a:t>Stage (12 </a:t>
            </a:r>
            <a:r>
              <a:rPr lang="nl-BE" b="1" dirty="0" err="1" smtClean="0"/>
              <a:t>stp</a:t>
            </a:r>
            <a:r>
              <a:rPr lang="nl-BE" b="1" dirty="0" smtClean="0"/>
              <a:t>)</a:t>
            </a:r>
          </a:p>
          <a:p>
            <a:pPr marL="85725" indent="0">
              <a:buNone/>
            </a:pPr>
            <a:r>
              <a:rPr lang="nl-BE" dirty="0" smtClean="0"/>
              <a:t>6 </a:t>
            </a:r>
            <a:r>
              <a:rPr lang="nl-BE" dirty="0" err="1" smtClean="0"/>
              <a:t>stp</a:t>
            </a:r>
            <a:r>
              <a:rPr lang="nl-BE" dirty="0" smtClean="0"/>
              <a:t> per taal: </a:t>
            </a:r>
          </a:p>
          <a:p>
            <a:pPr lvl="1">
              <a:buFont typeface="Wingdings" panose="05000000000000000000" pitchFamily="2" charset="2"/>
              <a:buChar char="Ø"/>
            </a:pPr>
            <a:r>
              <a:rPr lang="nl-BE" dirty="0" smtClean="0"/>
              <a:t>Stage A (Jaar 1)</a:t>
            </a:r>
          </a:p>
          <a:p>
            <a:pPr lvl="1">
              <a:buFont typeface="Wingdings" panose="05000000000000000000" pitchFamily="2" charset="2"/>
              <a:buChar char="Ø"/>
            </a:pPr>
            <a:r>
              <a:rPr lang="nl-BE" dirty="0" smtClean="0"/>
              <a:t>Stage B (Jaar 2) </a:t>
            </a:r>
          </a:p>
          <a:p>
            <a:pPr lvl="1">
              <a:buFont typeface="Wingdings" panose="05000000000000000000" pitchFamily="2" charset="2"/>
              <a:buChar char="Ø"/>
            </a:pPr>
            <a:endParaRPr lang="nl-BE" dirty="0"/>
          </a:p>
          <a:p>
            <a:pPr marL="719138" lvl="1" indent="0">
              <a:buNone/>
            </a:pPr>
            <a:r>
              <a:rPr lang="nl-BE" i="1" dirty="0"/>
              <a:t>In totaal 45u stage </a:t>
            </a:r>
          </a:p>
          <a:p>
            <a:pPr marL="719138" lvl="1" indent="0">
              <a:buNone/>
            </a:pPr>
            <a:r>
              <a:rPr lang="nl-BE" i="1" dirty="0"/>
              <a:t>Bepalingen </a:t>
            </a:r>
            <a:r>
              <a:rPr lang="nl-BE" i="1" dirty="0" err="1"/>
              <a:t>mbt</a:t>
            </a:r>
            <a:r>
              <a:rPr lang="nl-BE" i="1" dirty="0"/>
              <a:t> onderwijscontext </a:t>
            </a:r>
            <a:r>
              <a:rPr lang="nl-BE" i="1" dirty="0" smtClean="0"/>
              <a:t>en activiteiten </a:t>
            </a:r>
            <a:endParaRPr lang="nl-BE" dirty="0"/>
          </a:p>
          <a:p>
            <a:pPr lvl="1">
              <a:buFont typeface="Wingdings" panose="05000000000000000000" pitchFamily="2" charset="2"/>
              <a:buChar char="Ø"/>
            </a:pPr>
            <a:endParaRPr lang="nl-BE" dirty="0" smtClean="0"/>
          </a:p>
          <a:p>
            <a:pPr marL="85725" indent="0">
              <a:buNone/>
            </a:pPr>
            <a:endParaRPr lang="nl-BE" dirty="0"/>
          </a:p>
          <a:p>
            <a:pPr marL="85725" indent="0">
              <a:buNone/>
            </a:pP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29</a:t>
            </a:fld>
            <a:endParaRPr lang="nl-BE" noProof="0" dirty="0"/>
          </a:p>
        </p:txBody>
      </p:sp>
    </p:spTree>
    <p:extLst>
      <p:ext uri="{BB962C8B-B14F-4D97-AF65-F5344CB8AC3E}">
        <p14:creationId xmlns:p14="http://schemas.microsoft.com/office/powerpoint/2010/main" val="348980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Vergelijkende tabel </a:t>
            </a:r>
            <a:endParaRPr lang="nl-BE"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092016133"/>
              </p:ext>
            </p:extLst>
          </p:nvPr>
        </p:nvGraphicFramePr>
        <p:xfrm>
          <a:off x="961875" y="1207698"/>
          <a:ext cx="14479408" cy="7372168"/>
        </p:xfrm>
        <a:graphic>
          <a:graphicData uri="http://schemas.openxmlformats.org/drawingml/2006/table">
            <a:tbl>
              <a:tblPr firstRow="1" bandRow="1">
                <a:tableStyleId>{5C22544A-7EE6-4342-B048-85BDC9FD1C3A}</a:tableStyleId>
              </a:tblPr>
              <a:tblGrid>
                <a:gridCol w="2149892">
                  <a:extLst>
                    <a:ext uri="{9D8B030D-6E8A-4147-A177-3AD203B41FA5}">
                      <a16:colId xmlns:a16="http://schemas.microsoft.com/office/drawing/2014/main" val="3584018441"/>
                    </a:ext>
                  </a:extLst>
                </a:gridCol>
                <a:gridCol w="5690546">
                  <a:extLst>
                    <a:ext uri="{9D8B030D-6E8A-4147-A177-3AD203B41FA5}">
                      <a16:colId xmlns:a16="http://schemas.microsoft.com/office/drawing/2014/main" val="2962483570"/>
                    </a:ext>
                  </a:extLst>
                </a:gridCol>
                <a:gridCol w="6638970">
                  <a:extLst>
                    <a:ext uri="{9D8B030D-6E8A-4147-A177-3AD203B41FA5}">
                      <a16:colId xmlns:a16="http://schemas.microsoft.com/office/drawing/2014/main" val="678945547"/>
                    </a:ext>
                  </a:extLst>
                </a:gridCol>
              </a:tblGrid>
              <a:tr h="532209">
                <a:tc>
                  <a:txBody>
                    <a:bodyPr/>
                    <a:lstStyle/>
                    <a:p>
                      <a:endParaRPr lang="nl-BE" dirty="0"/>
                    </a:p>
                  </a:txBody>
                  <a:tcPr/>
                </a:tc>
                <a:tc>
                  <a:txBody>
                    <a:bodyPr/>
                    <a:lstStyle/>
                    <a:p>
                      <a:r>
                        <a:rPr lang="nl-BE" dirty="0" smtClean="0"/>
                        <a:t> </a:t>
                      </a:r>
                      <a:r>
                        <a:rPr lang="nl-BE" baseline="0" dirty="0" smtClean="0"/>
                        <a:t>Profiel </a:t>
                      </a:r>
                      <a:endParaRPr lang="nl-BE" dirty="0"/>
                    </a:p>
                  </a:txBody>
                  <a:tcPr/>
                </a:tc>
                <a:tc>
                  <a:txBody>
                    <a:bodyPr/>
                    <a:lstStyle/>
                    <a:p>
                      <a:r>
                        <a:rPr lang="nl-BE" dirty="0" smtClean="0"/>
                        <a:t> Sterke troef </a:t>
                      </a:r>
                      <a:endParaRPr lang="nl-BE" dirty="0"/>
                    </a:p>
                  </a:txBody>
                  <a:tcPr/>
                </a:tc>
                <a:extLst>
                  <a:ext uri="{0D108BD9-81ED-4DB2-BD59-A6C34878D82A}">
                    <a16:rowId xmlns:a16="http://schemas.microsoft.com/office/drawing/2014/main" val="1497740433"/>
                  </a:ext>
                </a:extLst>
              </a:tr>
              <a:tr h="1394522">
                <a:tc>
                  <a:txBody>
                    <a:bodyPr/>
                    <a:lstStyle/>
                    <a:p>
                      <a:r>
                        <a:rPr lang="nl-BE" dirty="0" smtClean="0"/>
                        <a:t>TL 2T</a:t>
                      </a:r>
                      <a:endParaRPr lang="nl-BE" dirty="0"/>
                    </a:p>
                  </a:txBody>
                  <a:tcPr/>
                </a:tc>
                <a:tc>
                  <a:txBody>
                    <a:bodyPr/>
                    <a:lstStyle/>
                    <a:p>
                      <a:r>
                        <a:rPr lang="nl-BE" dirty="0" smtClean="0"/>
                        <a:t>Taal-</a:t>
                      </a:r>
                      <a:r>
                        <a:rPr lang="nl-BE" baseline="0" dirty="0" smtClean="0"/>
                        <a:t> en letterkunde</a:t>
                      </a:r>
                      <a:endParaRPr lang="nl-BE" dirty="0" smtClean="0"/>
                    </a:p>
                    <a:p>
                      <a:r>
                        <a:rPr lang="nl-BE" dirty="0" smtClean="0"/>
                        <a:t>2 Talen</a:t>
                      </a:r>
                    </a:p>
                    <a:p>
                      <a:r>
                        <a:rPr lang="nl-BE" baseline="0" dirty="0" smtClean="0"/>
                        <a:t> </a:t>
                      </a:r>
                      <a:endParaRPr lang="nl-BE" dirty="0"/>
                    </a:p>
                  </a:txBody>
                  <a:tcPr/>
                </a:tc>
                <a:tc>
                  <a:txBody>
                    <a:bodyPr/>
                    <a:lstStyle/>
                    <a:p>
                      <a:r>
                        <a:rPr lang="nl-BE" dirty="0" smtClean="0"/>
                        <a:t>Verderzetten</a:t>
                      </a:r>
                      <a:r>
                        <a:rPr lang="nl-BE" baseline="0" dirty="0" smtClean="0"/>
                        <a:t> Bachelor </a:t>
                      </a:r>
                      <a:endParaRPr lang="nl-BE" dirty="0" smtClean="0"/>
                    </a:p>
                    <a:p>
                      <a:r>
                        <a:rPr lang="nl-BE" dirty="0" smtClean="0"/>
                        <a:t>Eigen profilering taalkunde/letterkunde</a:t>
                      </a:r>
                      <a:r>
                        <a:rPr lang="nl-BE" baseline="0" dirty="0" smtClean="0"/>
                        <a:t> </a:t>
                      </a:r>
                    </a:p>
                    <a:p>
                      <a:r>
                        <a:rPr lang="nl-BE" baseline="0" dirty="0" smtClean="0"/>
                        <a:t>Professionalisering via keuzeruimte</a:t>
                      </a:r>
                      <a:endParaRPr lang="nl-BE" dirty="0"/>
                    </a:p>
                  </a:txBody>
                  <a:tcPr/>
                </a:tc>
                <a:extLst>
                  <a:ext uri="{0D108BD9-81ED-4DB2-BD59-A6C34878D82A}">
                    <a16:rowId xmlns:a16="http://schemas.microsoft.com/office/drawing/2014/main" val="1519222659"/>
                  </a:ext>
                </a:extLst>
              </a:tr>
              <a:tr h="1825678">
                <a:tc>
                  <a:txBody>
                    <a:bodyPr/>
                    <a:lstStyle/>
                    <a:p>
                      <a:r>
                        <a:rPr lang="nl-BE" dirty="0" smtClean="0"/>
                        <a:t>TL 1T</a:t>
                      </a:r>
                      <a:endParaRPr lang="nl-BE" dirty="0"/>
                    </a:p>
                  </a:txBody>
                  <a:tcPr/>
                </a:tc>
                <a:tc>
                  <a:txBody>
                    <a:bodyPr/>
                    <a:lstStyle/>
                    <a:p>
                      <a:r>
                        <a:rPr lang="nl-BE" dirty="0" smtClean="0"/>
                        <a:t>Taal- en letterkunde </a:t>
                      </a:r>
                    </a:p>
                    <a:p>
                      <a:r>
                        <a:rPr lang="nl-BE" dirty="0" smtClean="0"/>
                        <a:t>1</a:t>
                      </a:r>
                      <a:r>
                        <a:rPr lang="nl-BE" baseline="0" dirty="0" smtClean="0"/>
                        <a:t> Taal </a:t>
                      </a:r>
                      <a:endParaRPr lang="nl-BE" dirty="0"/>
                    </a:p>
                  </a:txBody>
                  <a:tcPr/>
                </a:tc>
                <a:tc>
                  <a:txBody>
                    <a:bodyPr/>
                    <a:lstStyle/>
                    <a:p>
                      <a:r>
                        <a:rPr lang="nl-BE" dirty="0" smtClean="0"/>
                        <a:t>Sterk</a:t>
                      </a:r>
                      <a:r>
                        <a:rPr lang="nl-BE" baseline="0" dirty="0" smtClean="0"/>
                        <a:t> profiel in 1 taal</a:t>
                      </a:r>
                    </a:p>
                    <a:p>
                      <a:r>
                        <a:rPr lang="nl-BE" baseline="0" dirty="0" smtClean="0"/>
                        <a:t>Zowel taalkunde als letterkunde</a:t>
                      </a:r>
                    </a:p>
                    <a:p>
                      <a:r>
                        <a:rPr lang="nl-BE" baseline="0" dirty="0" smtClean="0"/>
                        <a:t>Eigen profilering taalkunde/letterkunde </a:t>
                      </a:r>
                    </a:p>
                    <a:p>
                      <a:pPr marL="0" marR="0" lvl="0" indent="0" algn="l" defTabSz="1300368" rtl="0" eaLnBrk="1" fontAlgn="auto" latinLnBrk="0" hangingPunct="1">
                        <a:lnSpc>
                          <a:spcPct val="100000"/>
                        </a:lnSpc>
                        <a:spcBef>
                          <a:spcPts val="0"/>
                        </a:spcBef>
                        <a:spcAft>
                          <a:spcPts val="0"/>
                        </a:spcAft>
                        <a:buClrTx/>
                        <a:buSzTx/>
                        <a:buFontTx/>
                        <a:buNone/>
                        <a:tabLst/>
                        <a:defRPr/>
                      </a:pPr>
                      <a:r>
                        <a:rPr lang="nl-BE" baseline="0" dirty="0" smtClean="0"/>
                        <a:t>Professionalisering via keuzeruimte</a:t>
                      </a:r>
                      <a:endParaRPr lang="nl-BE" dirty="0"/>
                    </a:p>
                  </a:txBody>
                  <a:tcPr/>
                </a:tc>
                <a:extLst>
                  <a:ext uri="{0D108BD9-81ED-4DB2-BD59-A6C34878D82A}">
                    <a16:rowId xmlns:a16="http://schemas.microsoft.com/office/drawing/2014/main" val="1324995573"/>
                  </a:ext>
                </a:extLst>
              </a:tr>
              <a:tr h="1394522">
                <a:tc>
                  <a:txBody>
                    <a:bodyPr/>
                    <a:lstStyle/>
                    <a:p>
                      <a:r>
                        <a:rPr lang="nl-BE" dirty="0" smtClean="0"/>
                        <a:t>EDUMA</a:t>
                      </a:r>
                      <a:endParaRPr lang="nl-BE" dirty="0"/>
                    </a:p>
                  </a:txBody>
                  <a:tcPr/>
                </a:tc>
                <a:tc>
                  <a:txBody>
                    <a:bodyPr/>
                    <a:lstStyle/>
                    <a:p>
                      <a:r>
                        <a:rPr lang="nl-BE" dirty="0" smtClean="0"/>
                        <a:t>“Leraar met meer” </a:t>
                      </a:r>
                    </a:p>
                    <a:p>
                      <a:r>
                        <a:rPr lang="nl-BE" dirty="0" smtClean="0"/>
                        <a:t>Sterke talencomponent</a:t>
                      </a:r>
                    </a:p>
                    <a:p>
                      <a:r>
                        <a:rPr lang="nl-BE" dirty="0" smtClean="0"/>
                        <a:t>Integratie</a:t>
                      </a:r>
                      <a:r>
                        <a:rPr lang="nl-BE" baseline="0" dirty="0" smtClean="0"/>
                        <a:t> met leraarschap</a:t>
                      </a:r>
                      <a:endParaRPr lang="nl-BE" dirty="0"/>
                    </a:p>
                  </a:txBody>
                  <a:tcPr/>
                </a:tc>
                <a:tc>
                  <a:txBody>
                    <a:bodyPr/>
                    <a:lstStyle/>
                    <a:p>
                      <a:r>
                        <a:rPr lang="nl-BE" dirty="0" smtClean="0"/>
                        <a:t>Spreiding</a:t>
                      </a:r>
                      <a:r>
                        <a:rPr lang="nl-BE" baseline="0" dirty="0" smtClean="0"/>
                        <a:t> van de </a:t>
                      </a:r>
                      <a:r>
                        <a:rPr lang="nl-BE" baseline="0" dirty="0" err="1" smtClean="0"/>
                        <a:t>leraarcompetenties</a:t>
                      </a:r>
                      <a:r>
                        <a:rPr lang="nl-BE" baseline="0" dirty="0" smtClean="0"/>
                        <a:t> </a:t>
                      </a:r>
                    </a:p>
                    <a:p>
                      <a:r>
                        <a:rPr lang="nl-BE" baseline="0" dirty="0" smtClean="0"/>
                        <a:t>Grote keuzeruimte </a:t>
                      </a:r>
                      <a:endParaRPr lang="nl-BE" dirty="0"/>
                    </a:p>
                  </a:txBody>
                  <a:tcPr/>
                </a:tc>
                <a:extLst>
                  <a:ext uri="{0D108BD9-81ED-4DB2-BD59-A6C34878D82A}">
                    <a16:rowId xmlns:a16="http://schemas.microsoft.com/office/drawing/2014/main" val="2601849395"/>
                  </a:ext>
                </a:extLst>
              </a:tr>
              <a:tr h="963365">
                <a:tc>
                  <a:txBody>
                    <a:bodyPr/>
                    <a:lstStyle/>
                    <a:p>
                      <a:r>
                        <a:rPr lang="nl-BE" dirty="0" smtClean="0"/>
                        <a:t>HTL </a:t>
                      </a:r>
                      <a:endParaRPr lang="nl-BE" dirty="0"/>
                    </a:p>
                  </a:txBody>
                  <a:tcPr/>
                </a:tc>
                <a:tc>
                  <a:txBody>
                    <a:bodyPr/>
                    <a:lstStyle/>
                    <a:p>
                      <a:r>
                        <a:rPr lang="nl-BE" dirty="0" smtClean="0"/>
                        <a:t>Historische interesse</a:t>
                      </a:r>
                    </a:p>
                    <a:p>
                      <a:r>
                        <a:rPr lang="nl-BE" dirty="0" smtClean="0"/>
                        <a:t>Taalkunde of letterkunde  </a:t>
                      </a:r>
                      <a:endParaRPr lang="nl-BE" dirty="0"/>
                    </a:p>
                  </a:txBody>
                  <a:tcPr/>
                </a:tc>
                <a:tc>
                  <a:txBody>
                    <a:bodyPr/>
                    <a:lstStyle/>
                    <a:p>
                      <a:r>
                        <a:rPr lang="nl-BE" dirty="0" smtClean="0"/>
                        <a:t>Stage </a:t>
                      </a:r>
                    </a:p>
                    <a:p>
                      <a:r>
                        <a:rPr lang="nl-BE" dirty="0" smtClean="0"/>
                        <a:t>Eigen</a:t>
                      </a:r>
                      <a:r>
                        <a:rPr lang="nl-BE" baseline="0" dirty="0" smtClean="0"/>
                        <a:t> profilering taalkunde/letterkunde </a:t>
                      </a:r>
                      <a:endParaRPr lang="nl-BE" dirty="0" smtClean="0"/>
                    </a:p>
                    <a:p>
                      <a:r>
                        <a:rPr lang="nl-BE" dirty="0" smtClean="0"/>
                        <a:t>Profilering:</a:t>
                      </a:r>
                      <a:r>
                        <a:rPr lang="nl-BE" baseline="0" dirty="0" smtClean="0"/>
                        <a:t> Onderzoek of Professioneel </a:t>
                      </a:r>
                      <a:endParaRPr lang="nl-BE" dirty="0"/>
                    </a:p>
                  </a:txBody>
                  <a:tcPr/>
                </a:tc>
                <a:extLst>
                  <a:ext uri="{0D108BD9-81ED-4DB2-BD59-A6C34878D82A}">
                    <a16:rowId xmlns:a16="http://schemas.microsoft.com/office/drawing/2014/main" val="773681367"/>
                  </a:ext>
                </a:extLst>
              </a:tr>
              <a:tr h="963365">
                <a:tc>
                  <a:txBody>
                    <a:bodyPr/>
                    <a:lstStyle/>
                    <a:p>
                      <a:r>
                        <a:rPr lang="nl-BE" dirty="0" smtClean="0"/>
                        <a:t>VML</a:t>
                      </a:r>
                      <a:endParaRPr lang="nl-BE" dirty="0"/>
                    </a:p>
                  </a:txBody>
                  <a:tcPr/>
                </a:tc>
                <a:tc>
                  <a:txBody>
                    <a:bodyPr/>
                    <a:lstStyle/>
                    <a:p>
                      <a:r>
                        <a:rPr lang="nl-BE" dirty="0" smtClean="0"/>
                        <a:t>Moderne letterkunde  </a:t>
                      </a:r>
                    </a:p>
                    <a:p>
                      <a:r>
                        <a:rPr lang="nl-BE" dirty="0" smtClean="0"/>
                        <a:t>Vlaams cultureel-literaire</a:t>
                      </a:r>
                      <a:r>
                        <a:rPr lang="nl-BE" baseline="0" dirty="0" smtClean="0"/>
                        <a:t> landschap </a:t>
                      </a:r>
                      <a:endParaRPr lang="nl-BE" dirty="0"/>
                    </a:p>
                  </a:txBody>
                  <a:tcPr/>
                </a:tc>
                <a:tc>
                  <a:txBody>
                    <a:bodyPr/>
                    <a:lstStyle/>
                    <a:p>
                      <a:r>
                        <a:rPr lang="nl-BE" dirty="0" smtClean="0"/>
                        <a:t>Theorie</a:t>
                      </a:r>
                      <a:r>
                        <a:rPr lang="nl-BE" baseline="0" dirty="0" smtClean="0"/>
                        <a:t> en </a:t>
                      </a:r>
                      <a:r>
                        <a:rPr lang="nl-BE" dirty="0" smtClean="0"/>
                        <a:t>praktijk </a:t>
                      </a:r>
                    </a:p>
                    <a:p>
                      <a:r>
                        <a:rPr lang="nl-BE" dirty="0" smtClean="0"/>
                        <a:t>Stage </a:t>
                      </a:r>
                      <a:endParaRPr lang="nl-BE" dirty="0"/>
                    </a:p>
                  </a:txBody>
                  <a:tcPr/>
                </a:tc>
                <a:extLst>
                  <a:ext uri="{0D108BD9-81ED-4DB2-BD59-A6C34878D82A}">
                    <a16:rowId xmlns:a16="http://schemas.microsoft.com/office/drawing/2014/main" val="2312358885"/>
                  </a:ext>
                </a:extLst>
              </a:tr>
            </a:tbl>
          </a:graphicData>
        </a:graphic>
      </p:graphicFrame>
      <p:sp>
        <p:nvSpPr>
          <p:cNvPr id="4" name="Tijdelijke aanduiding voor dianummer 3"/>
          <p:cNvSpPr>
            <a:spLocks noGrp="1"/>
          </p:cNvSpPr>
          <p:nvPr>
            <p:ph type="sldNum" sz="quarter" idx="12"/>
          </p:nvPr>
        </p:nvSpPr>
        <p:spPr/>
        <p:txBody>
          <a:bodyPr/>
          <a:lstStyle/>
          <a:p>
            <a:fld id="{7AE184E0-0BD4-4705-A12B-9B71DDE63301}" type="slidenum">
              <a:rPr lang="nl-BE" noProof="0" smtClean="0"/>
              <a:t>3</a:t>
            </a:fld>
            <a:endParaRPr lang="nl-BE" noProof="0" dirty="0"/>
          </a:p>
        </p:txBody>
      </p:sp>
    </p:spTree>
    <p:extLst>
      <p:ext uri="{BB962C8B-B14F-4D97-AF65-F5344CB8AC3E}">
        <p14:creationId xmlns:p14="http://schemas.microsoft.com/office/powerpoint/2010/main" val="1727067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NIEUW: Vakdidactiek NT2</a:t>
            </a:r>
            <a:endParaRPr lang="nl-BE" dirty="0"/>
          </a:p>
        </p:txBody>
      </p:sp>
      <p:sp>
        <p:nvSpPr>
          <p:cNvPr id="3" name="Tijdelijke aanduiding voor inhoud 2"/>
          <p:cNvSpPr>
            <a:spLocks noGrp="1"/>
          </p:cNvSpPr>
          <p:nvPr>
            <p:ph idx="1"/>
          </p:nvPr>
        </p:nvSpPr>
        <p:spPr/>
        <p:txBody>
          <a:bodyPr>
            <a:normAutofit/>
          </a:bodyPr>
          <a:lstStyle/>
          <a:p>
            <a:pPr marL="85725" indent="0">
              <a:buNone/>
            </a:pPr>
            <a:r>
              <a:rPr lang="nl-BE" dirty="0" smtClean="0"/>
              <a:t>Nederlands als niet thuistaal </a:t>
            </a:r>
            <a:endParaRPr lang="nl-BE" b="1" dirty="0" smtClean="0"/>
          </a:p>
          <a:p>
            <a:pPr marL="85725" indent="0">
              <a:buNone/>
            </a:pPr>
            <a:r>
              <a:rPr lang="nl-BE" dirty="0"/>
              <a:t>	</a:t>
            </a:r>
            <a:r>
              <a:rPr lang="nl-BE" dirty="0" smtClean="0"/>
              <a:t>		Vakdidactiek A en Stage A (Jaar 1) </a:t>
            </a:r>
          </a:p>
          <a:p>
            <a:pPr marL="1305775" lvl="2" indent="0">
              <a:buNone/>
            </a:pPr>
            <a:r>
              <a:rPr lang="nl-BE" sz="4400" dirty="0" smtClean="0"/>
              <a:t>	</a:t>
            </a:r>
            <a:r>
              <a:rPr lang="nl-BE" dirty="0" smtClean="0"/>
              <a:t>Vakdidactiek B en Stage B (Jaar 2)</a:t>
            </a:r>
          </a:p>
          <a:p>
            <a:pPr marL="1305775" lvl="2" indent="0">
              <a:buNone/>
            </a:pPr>
            <a:endParaRPr lang="nl-BE" dirty="0"/>
          </a:p>
          <a:p>
            <a:pPr marL="1305775" lvl="2" indent="0">
              <a:buNone/>
            </a:pPr>
            <a:r>
              <a:rPr lang="nl-BE" dirty="0" smtClean="0"/>
              <a:t>+ Ondersteunende keuzemodule Nederlands voor studenten die geen Nederlands studeren </a:t>
            </a:r>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30</a:t>
            </a:fld>
            <a:endParaRPr lang="nl-BE" noProof="0" dirty="0"/>
          </a:p>
        </p:txBody>
      </p:sp>
    </p:spTree>
    <p:extLst>
      <p:ext uri="{BB962C8B-B14F-4D97-AF65-F5344CB8AC3E}">
        <p14:creationId xmlns:p14="http://schemas.microsoft.com/office/powerpoint/2010/main" val="437109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Masterproef </a:t>
            </a:r>
            <a:endParaRPr lang="nl-BE" dirty="0"/>
          </a:p>
        </p:txBody>
      </p:sp>
      <p:sp>
        <p:nvSpPr>
          <p:cNvPr id="3" name="Tijdelijke aanduiding voor inhoud 2"/>
          <p:cNvSpPr>
            <a:spLocks noGrp="1"/>
          </p:cNvSpPr>
          <p:nvPr>
            <p:ph idx="1"/>
          </p:nvPr>
        </p:nvSpPr>
        <p:spPr/>
        <p:txBody>
          <a:bodyPr>
            <a:normAutofit lnSpcReduction="10000"/>
          </a:bodyPr>
          <a:lstStyle/>
          <a:p>
            <a:pPr marL="85725" indent="0">
              <a:buNone/>
            </a:pPr>
            <a:r>
              <a:rPr lang="nl-BE" dirty="0"/>
              <a:t>Masterproef 24 </a:t>
            </a:r>
            <a:r>
              <a:rPr lang="nl-BE" dirty="0" err="1"/>
              <a:t>stp</a:t>
            </a:r>
            <a:endParaRPr lang="nl-BE" dirty="0"/>
          </a:p>
          <a:p>
            <a:pPr marL="85725" indent="0">
              <a:buNone/>
            </a:pPr>
            <a:r>
              <a:rPr lang="nl-BE" dirty="0"/>
              <a:t>	Theoretisch 15 </a:t>
            </a:r>
            <a:r>
              <a:rPr lang="nl-BE" dirty="0" err="1"/>
              <a:t>stp</a:t>
            </a:r>
            <a:r>
              <a:rPr lang="nl-BE" dirty="0"/>
              <a:t> domein + 9 </a:t>
            </a:r>
            <a:r>
              <a:rPr lang="nl-BE" dirty="0" err="1"/>
              <a:t>stp</a:t>
            </a:r>
            <a:r>
              <a:rPr lang="nl-BE" dirty="0"/>
              <a:t> leraar </a:t>
            </a:r>
            <a:endParaRPr lang="nl-BE" dirty="0" smtClean="0"/>
          </a:p>
          <a:p>
            <a:pPr marL="85725" indent="0">
              <a:buNone/>
            </a:pPr>
            <a:r>
              <a:rPr lang="nl-BE" dirty="0"/>
              <a:t>	</a:t>
            </a:r>
            <a:r>
              <a:rPr lang="nl-BE" dirty="0" smtClean="0"/>
              <a:t>Praktisch: 5 </a:t>
            </a:r>
            <a:r>
              <a:rPr lang="nl-BE" dirty="0" err="1" smtClean="0"/>
              <a:t>stp</a:t>
            </a:r>
            <a:r>
              <a:rPr lang="nl-BE" dirty="0" smtClean="0"/>
              <a:t> </a:t>
            </a:r>
            <a:r>
              <a:rPr lang="nl-BE" dirty="0" smtClean="0"/>
              <a:t>Jaar 1 + </a:t>
            </a:r>
            <a:r>
              <a:rPr lang="nl-BE" dirty="0" smtClean="0"/>
              <a:t>19 </a:t>
            </a:r>
            <a:r>
              <a:rPr lang="nl-BE" dirty="0" err="1" smtClean="0"/>
              <a:t>stp</a:t>
            </a:r>
            <a:r>
              <a:rPr lang="nl-BE" dirty="0" smtClean="0"/>
              <a:t> </a:t>
            </a:r>
            <a:r>
              <a:rPr lang="nl-BE" dirty="0" smtClean="0"/>
              <a:t>Jaar 2 </a:t>
            </a:r>
            <a:endParaRPr lang="nl-BE" dirty="0" smtClean="0"/>
          </a:p>
          <a:p>
            <a:pPr marL="85725" indent="0">
              <a:buNone/>
            </a:pPr>
            <a:r>
              <a:rPr lang="nl-BE" dirty="0"/>
              <a:t>	</a:t>
            </a:r>
            <a:r>
              <a:rPr lang="nl-BE" dirty="0" smtClean="0"/>
              <a:t>Taal- of letterkunde</a:t>
            </a:r>
          </a:p>
          <a:p>
            <a:pPr marL="85725" indent="0">
              <a:buNone/>
            </a:pPr>
            <a:endParaRPr lang="nl-BE" dirty="0"/>
          </a:p>
          <a:p>
            <a:pPr marL="85725" indent="0">
              <a:buNone/>
            </a:pPr>
            <a:r>
              <a:rPr lang="nl-BE" dirty="0" smtClean="0"/>
              <a:t>Educatieve component: </a:t>
            </a:r>
          </a:p>
          <a:p>
            <a:pPr marL="85725" indent="0">
              <a:buNone/>
            </a:pPr>
            <a:r>
              <a:rPr lang="nl-BE" dirty="0" smtClean="0"/>
              <a:t>A. Educatief onderwerp, vakdidactisch onderzoek</a:t>
            </a:r>
          </a:p>
          <a:p>
            <a:pPr marL="85725" indent="0">
              <a:buNone/>
            </a:pPr>
            <a:r>
              <a:rPr lang="nl-BE" dirty="0" smtClean="0"/>
              <a:t>B. Domein masterproef + educatieve vertaalslag  </a:t>
            </a:r>
            <a:endParaRPr lang="nl-BE" dirty="0"/>
          </a:p>
          <a:p>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31</a:t>
            </a:fld>
            <a:endParaRPr lang="nl-BE" noProof="0" dirty="0"/>
          </a:p>
        </p:txBody>
      </p:sp>
    </p:spTree>
    <p:extLst>
      <p:ext uri="{BB962C8B-B14F-4D97-AF65-F5344CB8AC3E}">
        <p14:creationId xmlns:p14="http://schemas.microsoft.com/office/powerpoint/2010/main" val="106152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Jaar 1: masterproef I</a:t>
            </a:r>
            <a:endParaRPr lang="nl-BE" dirty="0"/>
          </a:p>
        </p:txBody>
      </p:sp>
      <p:sp>
        <p:nvSpPr>
          <p:cNvPr id="3" name="Tijdelijke aanduiding voor inhoud 2"/>
          <p:cNvSpPr>
            <a:spLocks noGrp="1"/>
          </p:cNvSpPr>
          <p:nvPr>
            <p:ph idx="1"/>
          </p:nvPr>
        </p:nvSpPr>
        <p:spPr/>
        <p:txBody>
          <a:bodyPr/>
          <a:lstStyle/>
          <a:p>
            <a:pPr>
              <a:buFont typeface="Wingdings" panose="05000000000000000000" pitchFamily="2" charset="2"/>
              <a:buChar char="Ø"/>
            </a:pPr>
            <a:endParaRPr lang="nl-BE" dirty="0" smtClean="0"/>
          </a:p>
          <a:p>
            <a:pPr>
              <a:buFont typeface="Wingdings" panose="05000000000000000000" pitchFamily="2" charset="2"/>
              <a:buChar char="Ø"/>
            </a:pPr>
            <a:r>
              <a:rPr lang="nl-BE" dirty="0" smtClean="0"/>
              <a:t>Onderzoeksopzet: onderzoeksvraag en methodologie</a:t>
            </a:r>
          </a:p>
          <a:p>
            <a:pPr>
              <a:buFont typeface="Wingdings" panose="05000000000000000000" pitchFamily="2" charset="2"/>
              <a:buChar char="Ø"/>
            </a:pPr>
            <a:r>
              <a:rPr lang="nl-BE" dirty="0" smtClean="0"/>
              <a:t>Literatuuronderzoek </a:t>
            </a:r>
          </a:p>
          <a:p>
            <a:pPr>
              <a:buFont typeface="Wingdings" panose="05000000000000000000" pitchFamily="2" charset="2"/>
              <a:buChar char="Ø"/>
            </a:pPr>
            <a:r>
              <a:rPr lang="nl-BE" dirty="0" smtClean="0"/>
              <a:t>Eerste hoofdstukken van de masterproef </a:t>
            </a:r>
          </a:p>
          <a:p>
            <a:pPr marL="85725" indent="0">
              <a:buNone/>
            </a:pPr>
            <a:endParaRPr lang="nl-BE" dirty="0" smtClean="0"/>
          </a:p>
          <a:p>
            <a:pPr marL="85725" indent="0">
              <a:buNone/>
            </a:pPr>
            <a:r>
              <a:rPr lang="nl-BE" dirty="0"/>
              <a:t>	</a:t>
            </a:r>
            <a:endParaRPr lang="nl-BE" dirty="0" smtClean="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32</a:t>
            </a:fld>
            <a:endParaRPr lang="nl-BE" noProof="0" dirty="0"/>
          </a:p>
        </p:txBody>
      </p:sp>
    </p:spTree>
    <p:extLst>
      <p:ext uri="{BB962C8B-B14F-4D97-AF65-F5344CB8AC3E}">
        <p14:creationId xmlns:p14="http://schemas.microsoft.com/office/powerpoint/2010/main" val="107225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118" y="233348"/>
            <a:ext cx="15705282" cy="863693"/>
          </a:xfrm>
        </p:spPr>
        <p:txBody>
          <a:bodyPr/>
          <a:lstStyle/>
          <a:p>
            <a:r>
              <a:rPr lang="nl-BE" dirty="0" smtClean="0"/>
              <a:t>Jaar 2: masterproef II </a:t>
            </a:r>
            <a:endParaRPr lang="nl-BE" dirty="0"/>
          </a:p>
        </p:txBody>
      </p:sp>
      <p:sp>
        <p:nvSpPr>
          <p:cNvPr id="3" name="Tijdelijke aanduiding voor inhoud 2"/>
          <p:cNvSpPr>
            <a:spLocks noGrp="1"/>
          </p:cNvSpPr>
          <p:nvPr>
            <p:ph idx="1"/>
          </p:nvPr>
        </p:nvSpPr>
        <p:spPr/>
        <p:txBody>
          <a:bodyPr/>
          <a:lstStyle/>
          <a:p>
            <a:r>
              <a:rPr lang="nl-BE" dirty="0" smtClean="0"/>
              <a:t>Onderzoeksopzet uitvoeren</a:t>
            </a:r>
          </a:p>
          <a:p>
            <a:r>
              <a:rPr lang="nl-BE" dirty="0" smtClean="0"/>
              <a:t>Masterproef ca. 30000 woorden </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33</a:t>
            </a:fld>
            <a:endParaRPr lang="nl-BE" noProof="0" dirty="0"/>
          </a:p>
        </p:txBody>
      </p:sp>
    </p:spTree>
    <p:extLst>
      <p:ext uri="{BB962C8B-B14F-4D97-AF65-F5344CB8AC3E}">
        <p14:creationId xmlns:p14="http://schemas.microsoft.com/office/powerpoint/2010/main" val="2055555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3"/>
          <p:cNvSpPr>
            <a:spLocks noGrp="1"/>
          </p:cNvSpPr>
          <p:nvPr>
            <p:ph type="title"/>
          </p:nvPr>
        </p:nvSpPr>
        <p:spPr>
          <a:xfrm>
            <a:off x="1570008" y="638355"/>
            <a:ext cx="12624112" cy="7177177"/>
          </a:xfrm>
        </p:spPr>
        <p:txBody>
          <a:bodyPr/>
          <a:lstStyle/>
          <a:p>
            <a:pPr eaLnBrk="1" hangingPunct="1"/>
            <a:r>
              <a:rPr lang="nl-NL" altLang="nl-BE" dirty="0" smtClean="0"/>
              <a:t>III. Historische taal- en letterkunde </a:t>
            </a:r>
            <a:endParaRPr lang="nl-BE" altLang="nl-BE" dirty="0" smtClean="0"/>
          </a:p>
        </p:txBody>
      </p:sp>
      <p:sp>
        <p:nvSpPr>
          <p:cNvPr id="5" name="Tijdelijke aanduiding voor tekst 4"/>
          <p:cNvSpPr>
            <a:spLocks noGrp="1"/>
          </p:cNvSpPr>
          <p:nvPr>
            <p:ph type="body" idx="1"/>
          </p:nvPr>
        </p:nvSpPr>
        <p:spPr>
          <a:xfrm>
            <a:off x="7949141" y="9806551"/>
            <a:ext cx="4475051" cy="289081"/>
          </a:xfrm>
        </p:spPr>
        <p:txBody>
          <a:bodyPr rtlCol="0">
            <a:normAutofit fontScale="40000" lnSpcReduction="20000"/>
          </a:bodyPr>
          <a:lstStyle/>
          <a:p>
            <a:pPr>
              <a:defRPr/>
            </a:pPr>
            <a:r>
              <a:rPr lang="nl-NL" dirty="0" smtClean="0"/>
              <a:t> </a:t>
            </a:r>
            <a:endParaRPr lang="nl-BE" dirty="0"/>
          </a:p>
        </p:txBody>
      </p:sp>
      <p:pic>
        <p:nvPicPr>
          <p:cNvPr id="1026" name="Picture 2" descr="cover photo, Geen fotobeschrijving beschikba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832" y="3761117"/>
            <a:ext cx="8744094" cy="491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8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2346385"/>
            <a:ext cx="15214554" cy="6050292"/>
          </a:xfrm>
        </p:spPr>
        <p:txBody>
          <a:bodyPr rtlCol="0">
            <a:normAutofit lnSpcReduction="10000"/>
          </a:bodyPr>
          <a:lstStyle/>
          <a:p>
            <a:pPr lvl="1">
              <a:buFont typeface="Wingdings 3" charset="2"/>
              <a:buChar char=""/>
              <a:defRPr/>
            </a:pPr>
            <a:r>
              <a:rPr lang="nl-NL" sz="4000" dirty="0" smtClean="0"/>
              <a:t> 4 componenten: </a:t>
            </a:r>
          </a:p>
          <a:p>
            <a:pPr lvl="1">
              <a:buFont typeface="Wingdings 3" charset="2"/>
              <a:buChar char=""/>
              <a:defRPr/>
            </a:pPr>
            <a:endParaRPr lang="nl-NL" sz="4000" dirty="0" smtClean="0"/>
          </a:p>
          <a:p>
            <a:pPr lvl="2">
              <a:buFont typeface="Wingdings 3" charset="2"/>
              <a:buChar char=""/>
              <a:defRPr/>
            </a:pPr>
            <a:r>
              <a:rPr lang="nl-NL" sz="3431" dirty="0" smtClean="0"/>
              <a:t> 2 verplichte vakken [10 </a:t>
            </a:r>
            <a:r>
              <a:rPr lang="nl-NL" sz="3431" dirty="0" err="1" smtClean="0"/>
              <a:t>ECTS</a:t>
            </a:r>
            <a:r>
              <a:rPr lang="nl-NL" sz="3431" dirty="0" smtClean="0"/>
              <a:t>]</a:t>
            </a:r>
          </a:p>
          <a:p>
            <a:pPr lvl="2">
              <a:buFont typeface="Wingdings 3" charset="2"/>
              <a:buChar char=""/>
              <a:defRPr/>
            </a:pPr>
            <a:r>
              <a:rPr lang="nl-NL" sz="3431" dirty="0" smtClean="0"/>
              <a:t> 5 keuzevakken [25 </a:t>
            </a:r>
            <a:r>
              <a:rPr lang="nl-NL" sz="3431" dirty="0" err="1" smtClean="0"/>
              <a:t>ECTS</a:t>
            </a:r>
            <a:r>
              <a:rPr lang="nl-NL" sz="3431" dirty="0" smtClean="0"/>
              <a:t>]</a:t>
            </a:r>
          </a:p>
          <a:p>
            <a:pPr lvl="2">
              <a:buFont typeface="Wingdings 3" charset="2"/>
              <a:buChar char=""/>
              <a:defRPr/>
            </a:pPr>
            <a:r>
              <a:rPr lang="nl-NL" sz="3431" dirty="0" smtClean="0"/>
              <a:t> stage [10 </a:t>
            </a:r>
            <a:r>
              <a:rPr lang="nl-NL" sz="3431" dirty="0" err="1" smtClean="0"/>
              <a:t>ECTS</a:t>
            </a:r>
            <a:r>
              <a:rPr lang="nl-NL" sz="3431" dirty="0" smtClean="0"/>
              <a:t>]</a:t>
            </a:r>
          </a:p>
          <a:p>
            <a:pPr lvl="2">
              <a:buFont typeface="Wingdings 3" charset="2"/>
              <a:buChar char=""/>
              <a:defRPr/>
            </a:pPr>
            <a:r>
              <a:rPr lang="nl-NL" sz="3431" dirty="0" smtClean="0"/>
              <a:t> </a:t>
            </a:r>
            <a:r>
              <a:rPr lang="nl-NL" sz="3431" dirty="0" err="1" smtClean="0"/>
              <a:t>masterproef</a:t>
            </a:r>
            <a:r>
              <a:rPr lang="nl-NL" sz="3431" dirty="0" smtClean="0"/>
              <a:t>  [15 </a:t>
            </a:r>
            <a:r>
              <a:rPr lang="nl-NL" sz="3431" dirty="0" err="1" smtClean="0"/>
              <a:t>ECTS</a:t>
            </a:r>
            <a:r>
              <a:rPr lang="nl-NL" sz="3431" dirty="0" smtClean="0"/>
              <a:t>]</a:t>
            </a:r>
          </a:p>
          <a:p>
            <a:pPr lvl="1">
              <a:buFont typeface="Wingdings 3" charset="2"/>
              <a:buChar char=""/>
              <a:defRPr/>
            </a:pPr>
            <a:endParaRPr lang="nl-NL" sz="4000" dirty="0" smtClean="0"/>
          </a:p>
          <a:p>
            <a:pPr lvl="1">
              <a:buFont typeface="Wingdings 3" charset="2"/>
              <a:buChar char=""/>
              <a:defRPr/>
            </a:pPr>
            <a:r>
              <a:rPr lang="nl-NL" sz="4000" dirty="0" smtClean="0"/>
              <a:t> soepele keuzeregels en combinatiemogelijkheden van vakken</a:t>
            </a:r>
            <a:endParaRPr lang="en-GB" sz="4000" dirty="0" smtClean="0">
              <a:solidFill>
                <a:schemeClr val="tx1">
                  <a:lumMod val="75000"/>
                  <a:lumOff val="25000"/>
                </a:schemeClr>
              </a:solidFill>
            </a:endParaRPr>
          </a:p>
          <a:p>
            <a:pPr lvl="2">
              <a:buFont typeface="Wingdings 3" charset="2"/>
              <a:buChar char=""/>
              <a:defRPr/>
            </a:pPr>
            <a:endParaRPr lang="nl-NL" sz="3431" dirty="0" smtClean="0"/>
          </a:p>
        </p:txBody>
      </p:sp>
    </p:spTree>
    <p:extLst>
      <p:ext uri="{BB962C8B-B14F-4D97-AF65-F5344CB8AC3E}">
        <p14:creationId xmlns:p14="http://schemas.microsoft.com/office/powerpoint/2010/main" val="3251153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2346385"/>
            <a:ext cx="15214554" cy="6050292"/>
          </a:xfrm>
        </p:spPr>
        <p:txBody>
          <a:bodyPr rtlCol="0">
            <a:normAutofit lnSpcReduction="10000"/>
          </a:bodyPr>
          <a:lstStyle/>
          <a:p>
            <a:pPr lvl="1">
              <a:buFont typeface="Wingdings 3" charset="2"/>
              <a:buChar char=""/>
              <a:defRPr/>
            </a:pPr>
            <a:r>
              <a:rPr lang="nl-NL" sz="4000" dirty="0" smtClean="0"/>
              <a:t> 2 verplichte vakken [ENG]: </a:t>
            </a:r>
          </a:p>
          <a:p>
            <a:pPr lvl="1">
              <a:buFont typeface="Wingdings 3" charset="2"/>
              <a:buChar char=""/>
              <a:defRPr/>
            </a:pPr>
            <a:endParaRPr lang="nl-NL" sz="4000" dirty="0" smtClean="0"/>
          </a:p>
          <a:p>
            <a:pPr lvl="2">
              <a:buFont typeface="Wingdings 3" charset="2"/>
              <a:buChar char=""/>
              <a:defRPr/>
            </a:pPr>
            <a:r>
              <a:rPr lang="nl-NL" sz="3431" dirty="0" smtClean="0">
                <a:solidFill>
                  <a:srgbClr val="C00000"/>
                </a:solidFill>
              </a:rPr>
              <a:t> Boekgeschiedenis</a:t>
            </a:r>
            <a:r>
              <a:rPr lang="nl-NL" sz="3431" dirty="0" smtClean="0"/>
              <a:t>: </a:t>
            </a:r>
            <a:r>
              <a:rPr lang="nl-NL" sz="3600" dirty="0" smtClean="0"/>
              <a:t>introductie op de materiële overlevering van teksten, van de Oudheid tot de Franse Revolutie [5 </a:t>
            </a:r>
            <a:r>
              <a:rPr lang="nl-NL" sz="3600" dirty="0" err="1" smtClean="0"/>
              <a:t>ECTS</a:t>
            </a:r>
            <a:r>
              <a:rPr lang="nl-NL" sz="3600" dirty="0" smtClean="0"/>
              <a:t>]</a:t>
            </a:r>
          </a:p>
          <a:p>
            <a:pPr lvl="2">
              <a:buFont typeface="Wingdings 3" charset="2"/>
              <a:buChar char=""/>
              <a:defRPr/>
            </a:pPr>
            <a:endParaRPr lang="nl-NL" sz="3431" dirty="0" smtClean="0"/>
          </a:p>
          <a:p>
            <a:pPr lvl="2">
              <a:buFont typeface="Wingdings 3" charset="2"/>
              <a:buChar char=""/>
              <a:defRPr/>
            </a:pPr>
            <a:r>
              <a:rPr lang="nl-NL" sz="3431" dirty="0" smtClean="0">
                <a:solidFill>
                  <a:srgbClr val="C00000"/>
                </a:solidFill>
              </a:rPr>
              <a:t> Onderzoeksproject</a:t>
            </a:r>
            <a:r>
              <a:rPr lang="nl-NL" sz="3431" dirty="0" smtClean="0"/>
              <a:t>: verdere uitdieping van </a:t>
            </a:r>
            <a:r>
              <a:rPr lang="nl-NL" sz="3600" dirty="0" smtClean="0"/>
              <a:t>aspecten die in het scriptieonderzoek niet of slechts zijdelings aan bod komen, onder leiding van een vrij te kiezen </a:t>
            </a:r>
            <a:r>
              <a:rPr lang="nl-NL" sz="3600" dirty="0" err="1" smtClean="0"/>
              <a:t>tutor</a:t>
            </a:r>
            <a:r>
              <a:rPr lang="nl-NL" sz="3600" dirty="0" smtClean="0"/>
              <a:t>; aanleggen van portfolio [5 </a:t>
            </a:r>
            <a:r>
              <a:rPr lang="nl-NL" sz="3600" dirty="0" err="1" smtClean="0"/>
              <a:t>ECTS</a:t>
            </a:r>
            <a:r>
              <a:rPr lang="nl-NL" sz="3600" dirty="0" smtClean="0"/>
              <a:t>] </a:t>
            </a:r>
            <a:endParaRPr lang="nl-NL" sz="3431" dirty="0" smtClean="0"/>
          </a:p>
          <a:p>
            <a:pPr lvl="1">
              <a:buNone/>
              <a:defRPr/>
            </a:pPr>
            <a:endParaRPr lang="en-GB" sz="4000" dirty="0" smtClean="0">
              <a:solidFill>
                <a:schemeClr val="tx1">
                  <a:lumMod val="75000"/>
                  <a:lumOff val="25000"/>
                </a:schemeClr>
              </a:solidFill>
            </a:endParaRPr>
          </a:p>
          <a:p>
            <a:pPr lvl="2">
              <a:buFont typeface="Wingdings 3" charset="2"/>
              <a:buChar char=""/>
              <a:defRPr/>
            </a:pPr>
            <a:endParaRPr lang="nl-NL" sz="3431" dirty="0" smtClean="0"/>
          </a:p>
        </p:txBody>
      </p:sp>
    </p:spTree>
    <p:extLst>
      <p:ext uri="{BB962C8B-B14F-4D97-AF65-F5344CB8AC3E}">
        <p14:creationId xmlns:p14="http://schemas.microsoft.com/office/powerpoint/2010/main" val="3217588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2346385"/>
            <a:ext cx="15214554" cy="6050292"/>
          </a:xfrm>
        </p:spPr>
        <p:txBody>
          <a:bodyPr rtlCol="0">
            <a:normAutofit fontScale="92500"/>
          </a:bodyPr>
          <a:lstStyle/>
          <a:p>
            <a:pPr lvl="1">
              <a:buFont typeface="Wingdings 3" charset="2"/>
              <a:buChar char=""/>
              <a:defRPr/>
            </a:pPr>
            <a:r>
              <a:rPr lang="nl-NL" sz="4000" dirty="0" smtClean="0"/>
              <a:t> 5 keuzevakken: </a:t>
            </a:r>
          </a:p>
          <a:p>
            <a:pPr lvl="1">
              <a:buFont typeface="Wingdings 3" charset="2"/>
              <a:buChar char=""/>
              <a:defRPr/>
            </a:pPr>
            <a:endParaRPr lang="nl-NL" sz="4000" dirty="0" smtClean="0"/>
          </a:p>
          <a:p>
            <a:pPr lvl="2">
              <a:buFont typeface="Wingdings 3" charset="2"/>
              <a:buChar char=""/>
              <a:defRPr/>
            </a:pPr>
            <a:r>
              <a:rPr lang="nl-NL" sz="3431" dirty="0" smtClean="0"/>
              <a:t> Minstens 4 uit een aangeboden lijst van 36 vakken</a:t>
            </a:r>
          </a:p>
          <a:p>
            <a:pPr marL="1305775" lvl="2" indent="0">
              <a:buNone/>
              <a:defRPr/>
            </a:pPr>
            <a:r>
              <a:rPr lang="nl-NL" sz="3431" dirty="0" smtClean="0"/>
              <a:t>	3 taalvakken (historische taalkunde of letterkunde)</a:t>
            </a:r>
          </a:p>
          <a:p>
            <a:pPr marL="1305775" lvl="2" indent="0">
              <a:buNone/>
              <a:defRPr/>
            </a:pPr>
            <a:r>
              <a:rPr lang="nl-NL" sz="3431" dirty="0"/>
              <a:t>	</a:t>
            </a:r>
            <a:r>
              <a:rPr lang="nl-NL" sz="3431" dirty="0" smtClean="0"/>
              <a:t>1 vak uit beperkte keuzelijst </a:t>
            </a:r>
            <a:endParaRPr lang="nl-NL" sz="3600" dirty="0" smtClean="0"/>
          </a:p>
          <a:p>
            <a:pPr lvl="2">
              <a:buFont typeface="Wingdings 3" charset="2"/>
              <a:buChar char=""/>
              <a:defRPr/>
            </a:pPr>
            <a:endParaRPr lang="nl-NL" sz="3431" dirty="0" smtClean="0"/>
          </a:p>
          <a:p>
            <a:pPr lvl="2">
              <a:buFont typeface="Wingdings 3" charset="2"/>
              <a:buChar char=""/>
              <a:defRPr/>
            </a:pPr>
            <a:r>
              <a:rPr lang="nl-NL" sz="3431" dirty="0" smtClean="0"/>
              <a:t> Hoogstens 1 volledig vrij: </a:t>
            </a:r>
            <a:r>
              <a:rPr lang="nl-NL" sz="3600" dirty="0" smtClean="0"/>
              <a:t>uit het aanbod van de faculteit, van UGent (waaronder de universiteitsbrede keuzevakken) of van een andere universiteit van de Vlaamse Gemeenschap (na goedkeuring)</a:t>
            </a:r>
            <a:endParaRPr lang="nl-NL" sz="3431" dirty="0" smtClean="0"/>
          </a:p>
          <a:p>
            <a:pPr lvl="1">
              <a:buNone/>
              <a:defRPr/>
            </a:pPr>
            <a:endParaRPr lang="en-GB" sz="4000" dirty="0" smtClean="0">
              <a:solidFill>
                <a:schemeClr val="tx1">
                  <a:lumMod val="75000"/>
                  <a:lumOff val="25000"/>
                </a:schemeClr>
              </a:solidFill>
            </a:endParaRPr>
          </a:p>
          <a:p>
            <a:pPr lvl="2">
              <a:buFont typeface="Wingdings 3" charset="2"/>
              <a:buChar char=""/>
              <a:defRPr/>
            </a:pPr>
            <a:endParaRPr lang="nl-NL" sz="3431" dirty="0" smtClean="0"/>
          </a:p>
        </p:txBody>
      </p:sp>
    </p:spTree>
    <p:extLst>
      <p:ext uri="{BB962C8B-B14F-4D97-AF65-F5344CB8AC3E}">
        <p14:creationId xmlns:p14="http://schemas.microsoft.com/office/powerpoint/2010/main" val="3093562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2346385"/>
            <a:ext cx="15214554" cy="6050292"/>
          </a:xfrm>
        </p:spPr>
        <p:txBody>
          <a:bodyPr rtlCol="0">
            <a:normAutofit/>
          </a:bodyPr>
          <a:lstStyle/>
          <a:p>
            <a:pPr lvl="1">
              <a:buFont typeface="Wingdings 3" charset="2"/>
              <a:buChar char=""/>
              <a:defRPr/>
            </a:pPr>
            <a:r>
              <a:rPr lang="nl-NL" sz="4000" dirty="0" smtClean="0"/>
              <a:t>Voordelen aangeboden keuzevakken: </a:t>
            </a:r>
          </a:p>
          <a:p>
            <a:pPr lvl="1">
              <a:buFont typeface="Wingdings 3" charset="2"/>
              <a:buChar char=""/>
              <a:defRPr/>
            </a:pPr>
            <a:endParaRPr lang="nl-NL" sz="4000" dirty="0" smtClean="0"/>
          </a:p>
          <a:p>
            <a:pPr lvl="2">
              <a:buFont typeface="Wingdings 3" charset="2"/>
              <a:buChar char=""/>
              <a:defRPr/>
            </a:pPr>
            <a:r>
              <a:rPr lang="nl-NL" sz="3431" dirty="0" smtClean="0">
                <a:solidFill>
                  <a:srgbClr val="C00000"/>
                </a:solidFill>
              </a:rPr>
              <a:t>Grote vrijheid, niet (strikt) gebonden aan taal; mogelijkheid om vakken te kiezen uit andere taalgroepen, zoals ‘Gotisch’ of ‘Oudnederlands’</a:t>
            </a:r>
            <a:endParaRPr lang="nl-NL" sz="3600" dirty="0" smtClean="0"/>
          </a:p>
          <a:p>
            <a:pPr lvl="2">
              <a:buFont typeface="Wingdings 3" charset="2"/>
              <a:buChar char=""/>
              <a:defRPr/>
            </a:pPr>
            <a:endParaRPr lang="nl-NL" sz="3431" dirty="0" smtClean="0"/>
          </a:p>
          <a:p>
            <a:pPr lvl="2">
              <a:buFont typeface="Wingdings 3" charset="2"/>
              <a:buChar char=""/>
              <a:defRPr/>
            </a:pPr>
            <a:r>
              <a:rPr lang="nl-NL" sz="3431" dirty="0" smtClean="0">
                <a:solidFill>
                  <a:srgbClr val="C00000"/>
                </a:solidFill>
              </a:rPr>
              <a:t>Grotere mogelijkheid om buiten taal- en letterkunde te kiezen</a:t>
            </a:r>
            <a:endParaRPr lang="nl-NL" sz="3431" dirty="0" smtClean="0"/>
          </a:p>
          <a:p>
            <a:pPr lvl="1">
              <a:buNone/>
              <a:defRPr/>
            </a:pPr>
            <a:endParaRPr lang="en-GB" sz="4000" dirty="0" smtClean="0">
              <a:solidFill>
                <a:schemeClr val="tx1">
                  <a:lumMod val="75000"/>
                  <a:lumOff val="25000"/>
                </a:schemeClr>
              </a:solidFill>
            </a:endParaRPr>
          </a:p>
          <a:p>
            <a:pPr lvl="2">
              <a:buFont typeface="Wingdings 3" charset="2"/>
              <a:buChar char=""/>
              <a:defRPr/>
            </a:pPr>
            <a:endParaRPr lang="nl-NL" sz="3431" dirty="0" smtClean="0"/>
          </a:p>
        </p:txBody>
      </p:sp>
    </p:spTree>
    <p:extLst>
      <p:ext uri="{BB962C8B-B14F-4D97-AF65-F5344CB8AC3E}">
        <p14:creationId xmlns:p14="http://schemas.microsoft.com/office/powerpoint/2010/main" val="978638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2346385"/>
            <a:ext cx="15214554" cy="6050292"/>
          </a:xfrm>
        </p:spPr>
        <p:txBody>
          <a:bodyPr rtlCol="0">
            <a:normAutofit/>
          </a:bodyPr>
          <a:lstStyle/>
          <a:p>
            <a:pPr lvl="1">
              <a:buFont typeface="Wingdings 3" charset="2"/>
              <a:buChar char=""/>
              <a:defRPr/>
            </a:pPr>
            <a:r>
              <a:rPr lang="nl-NL" sz="4000" dirty="0" smtClean="0"/>
              <a:t> Stage: </a:t>
            </a:r>
          </a:p>
          <a:p>
            <a:pPr lvl="1">
              <a:buFont typeface="Wingdings 3" charset="2"/>
              <a:buChar char=""/>
              <a:defRPr/>
            </a:pPr>
            <a:endParaRPr lang="nl-NL" sz="4000" dirty="0" smtClean="0"/>
          </a:p>
          <a:p>
            <a:pPr lvl="2">
              <a:buFont typeface="Wingdings 3" charset="2"/>
              <a:buChar char=""/>
              <a:defRPr/>
            </a:pPr>
            <a:r>
              <a:rPr lang="nl-NL" sz="3431" dirty="0" smtClean="0"/>
              <a:t> 25 werkdagen</a:t>
            </a:r>
            <a:endParaRPr lang="nl-NL" sz="3600" dirty="0" smtClean="0"/>
          </a:p>
          <a:p>
            <a:pPr lvl="2">
              <a:buFont typeface="Wingdings 3" charset="2"/>
              <a:buChar char=""/>
              <a:defRPr/>
            </a:pPr>
            <a:endParaRPr lang="nl-NL" sz="3431" dirty="0" smtClean="0"/>
          </a:p>
          <a:p>
            <a:pPr lvl="2">
              <a:buFont typeface="Wingdings 3" charset="2"/>
              <a:buChar char=""/>
              <a:defRPr/>
            </a:pPr>
            <a:r>
              <a:rPr lang="nl-NL" sz="3431" dirty="0" smtClean="0"/>
              <a:t> Onderzoeksstage of professionele stage</a:t>
            </a:r>
          </a:p>
          <a:p>
            <a:pPr lvl="2">
              <a:buFont typeface="Wingdings 3" charset="2"/>
              <a:buChar char=""/>
              <a:defRPr/>
            </a:pPr>
            <a:endParaRPr lang="nl-NL" sz="3431" dirty="0" smtClean="0"/>
          </a:p>
          <a:p>
            <a:pPr lvl="2">
              <a:buFont typeface="Wingdings 3" charset="2"/>
              <a:buChar char=""/>
              <a:defRPr/>
            </a:pPr>
            <a:r>
              <a:rPr lang="nl-NL" sz="3431" u="sng" dirty="0" smtClean="0"/>
              <a:t>Nota bene</a:t>
            </a:r>
            <a:r>
              <a:rPr lang="nl-NL" sz="3431" dirty="0" smtClean="0"/>
              <a:t>: wie zich voor (of tijdens) de zomervakantie voor de master HTL inschrijft, kan al voor het academiejaar de stage doen</a:t>
            </a:r>
          </a:p>
          <a:p>
            <a:pPr lvl="2">
              <a:buFont typeface="Wingdings 3" charset="2"/>
              <a:buChar char=""/>
              <a:defRPr/>
            </a:pPr>
            <a:endParaRPr lang="nl-NL" sz="3431" dirty="0" smtClean="0"/>
          </a:p>
          <a:p>
            <a:pPr lvl="1">
              <a:buNone/>
              <a:defRPr/>
            </a:pPr>
            <a:endParaRPr lang="en-GB" sz="4000" dirty="0" smtClean="0">
              <a:solidFill>
                <a:schemeClr val="tx1">
                  <a:lumMod val="75000"/>
                  <a:lumOff val="25000"/>
                </a:schemeClr>
              </a:solidFill>
            </a:endParaRPr>
          </a:p>
          <a:p>
            <a:pPr lvl="2">
              <a:buFont typeface="Wingdings 3" charset="2"/>
              <a:buChar char=""/>
              <a:defRPr/>
            </a:pPr>
            <a:endParaRPr lang="nl-NL" sz="3431" dirty="0" smtClean="0"/>
          </a:p>
        </p:txBody>
      </p:sp>
    </p:spTree>
    <p:extLst>
      <p:ext uri="{BB962C8B-B14F-4D97-AF65-F5344CB8AC3E}">
        <p14:creationId xmlns:p14="http://schemas.microsoft.com/office/powerpoint/2010/main" val="136339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Vergelijkende tabel </a:t>
            </a:r>
            <a:endParaRPr lang="nl-BE"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071285386"/>
              </p:ext>
            </p:extLst>
          </p:nvPr>
        </p:nvGraphicFramePr>
        <p:xfrm>
          <a:off x="813614" y="2257314"/>
          <a:ext cx="15698786" cy="3669792"/>
        </p:xfrm>
        <a:graphic>
          <a:graphicData uri="http://schemas.openxmlformats.org/drawingml/2006/table">
            <a:tbl>
              <a:tblPr firstRow="1" bandRow="1">
                <a:tableStyleId>{5C22544A-7EE6-4342-B048-85BDC9FD1C3A}</a:tableStyleId>
              </a:tblPr>
              <a:tblGrid>
                <a:gridCol w="1580014">
                  <a:extLst>
                    <a:ext uri="{9D8B030D-6E8A-4147-A177-3AD203B41FA5}">
                      <a16:colId xmlns:a16="http://schemas.microsoft.com/office/drawing/2014/main" val="3584018441"/>
                    </a:ext>
                  </a:extLst>
                </a:gridCol>
                <a:gridCol w="1110342">
                  <a:extLst>
                    <a:ext uri="{9D8B030D-6E8A-4147-A177-3AD203B41FA5}">
                      <a16:colId xmlns:a16="http://schemas.microsoft.com/office/drawing/2014/main" val="2652566476"/>
                    </a:ext>
                  </a:extLst>
                </a:gridCol>
                <a:gridCol w="3512656">
                  <a:extLst>
                    <a:ext uri="{9D8B030D-6E8A-4147-A177-3AD203B41FA5}">
                      <a16:colId xmlns:a16="http://schemas.microsoft.com/office/drawing/2014/main" val="2962483570"/>
                    </a:ext>
                  </a:extLst>
                </a:gridCol>
                <a:gridCol w="2225143">
                  <a:extLst>
                    <a:ext uri="{9D8B030D-6E8A-4147-A177-3AD203B41FA5}">
                      <a16:colId xmlns:a16="http://schemas.microsoft.com/office/drawing/2014/main" val="678945547"/>
                    </a:ext>
                  </a:extLst>
                </a:gridCol>
                <a:gridCol w="2311879">
                  <a:extLst>
                    <a:ext uri="{9D8B030D-6E8A-4147-A177-3AD203B41FA5}">
                      <a16:colId xmlns:a16="http://schemas.microsoft.com/office/drawing/2014/main" val="2698485261"/>
                    </a:ext>
                  </a:extLst>
                </a:gridCol>
                <a:gridCol w="2477554">
                  <a:extLst>
                    <a:ext uri="{9D8B030D-6E8A-4147-A177-3AD203B41FA5}">
                      <a16:colId xmlns:a16="http://schemas.microsoft.com/office/drawing/2014/main" val="1595357414"/>
                    </a:ext>
                  </a:extLst>
                </a:gridCol>
                <a:gridCol w="2481198">
                  <a:extLst>
                    <a:ext uri="{9D8B030D-6E8A-4147-A177-3AD203B41FA5}">
                      <a16:colId xmlns:a16="http://schemas.microsoft.com/office/drawing/2014/main" val="3062298512"/>
                    </a:ext>
                  </a:extLst>
                </a:gridCol>
              </a:tblGrid>
              <a:tr h="370840">
                <a:tc>
                  <a:txBody>
                    <a:bodyPr/>
                    <a:lstStyle/>
                    <a:p>
                      <a:endParaRPr lang="nl-BE" dirty="0"/>
                    </a:p>
                  </a:txBody>
                  <a:tcPr/>
                </a:tc>
                <a:tc>
                  <a:txBody>
                    <a:bodyPr/>
                    <a:lstStyle/>
                    <a:p>
                      <a:pPr algn="ctr"/>
                      <a:r>
                        <a:rPr lang="nl-BE" dirty="0" err="1" smtClean="0"/>
                        <a:t>Stp</a:t>
                      </a:r>
                      <a:r>
                        <a:rPr lang="nl-BE" dirty="0" smtClean="0"/>
                        <a:t> </a:t>
                      </a:r>
                      <a:endParaRPr lang="nl-BE" dirty="0"/>
                    </a:p>
                  </a:txBody>
                  <a:tcPr/>
                </a:tc>
                <a:tc>
                  <a:txBody>
                    <a:bodyPr/>
                    <a:lstStyle/>
                    <a:p>
                      <a:pPr algn="ctr"/>
                      <a:r>
                        <a:rPr lang="nl-BE" dirty="0" smtClean="0"/>
                        <a:t>Taalvakken</a:t>
                      </a:r>
                      <a:r>
                        <a:rPr lang="nl-BE" baseline="0" dirty="0" smtClean="0"/>
                        <a:t> </a:t>
                      </a:r>
                      <a:endParaRPr lang="nl-BE" dirty="0"/>
                    </a:p>
                  </a:txBody>
                  <a:tcPr/>
                </a:tc>
                <a:tc>
                  <a:txBody>
                    <a:bodyPr/>
                    <a:lstStyle/>
                    <a:p>
                      <a:pPr algn="ctr"/>
                      <a:r>
                        <a:rPr lang="nl-BE" dirty="0" smtClean="0"/>
                        <a:t>Algemene</a:t>
                      </a:r>
                      <a:r>
                        <a:rPr lang="nl-BE" baseline="0" dirty="0" smtClean="0"/>
                        <a:t> vakken </a:t>
                      </a:r>
                      <a:endParaRPr lang="nl-BE" dirty="0"/>
                    </a:p>
                  </a:txBody>
                  <a:tcPr/>
                </a:tc>
                <a:tc>
                  <a:txBody>
                    <a:bodyPr/>
                    <a:lstStyle/>
                    <a:p>
                      <a:pPr algn="ctr"/>
                      <a:r>
                        <a:rPr lang="nl-BE" dirty="0" smtClean="0"/>
                        <a:t>Keuzevakken</a:t>
                      </a:r>
                      <a:endParaRPr lang="nl-BE" dirty="0"/>
                    </a:p>
                  </a:txBody>
                  <a:tcPr/>
                </a:tc>
                <a:tc>
                  <a:txBody>
                    <a:bodyPr/>
                    <a:lstStyle/>
                    <a:p>
                      <a:pPr algn="ctr"/>
                      <a:r>
                        <a:rPr lang="nl-BE" dirty="0" smtClean="0"/>
                        <a:t>Masterproef</a:t>
                      </a:r>
                      <a:r>
                        <a:rPr lang="nl-BE" baseline="0" dirty="0" smtClean="0"/>
                        <a:t> </a:t>
                      </a:r>
                      <a:endParaRPr lang="nl-BE" dirty="0"/>
                    </a:p>
                  </a:txBody>
                  <a:tcPr/>
                </a:tc>
                <a:tc>
                  <a:txBody>
                    <a:bodyPr/>
                    <a:lstStyle/>
                    <a:p>
                      <a:pPr algn="ctr"/>
                      <a:r>
                        <a:rPr lang="nl-BE" dirty="0" smtClean="0"/>
                        <a:t>Stage </a:t>
                      </a:r>
                      <a:endParaRPr lang="nl-BE" dirty="0"/>
                    </a:p>
                  </a:txBody>
                  <a:tcPr/>
                </a:tc>
                <a:extLst>
                  <a:ext uri="{0D108BD9-81ED-4DB2-BD59-A6C34878D82A}">
                    <a16:rowId xmlns:a16="http://schemas.microsoft.com/office/drawing/2014/main" val="1497740433"/>
                  </a:ext>
                </a:extLst>
              </a:tr>
              <a:tr h="370840">
                <a:tc>
                  <a:txBody>
                    <a:bodyPr/>
                    <a:lstStyle/>
                    <a:p>
                      <a:r>
                        <a:rPr lang="nl-BE" dirty="0" smtClean="0"/>
                        <a:t>TL 2T</a:t>
                      </a:r>
                      <a:endParaRPr lang="nl-BE" dirty="0"/>
                    </a:p>
                  </a:txBody>
                  <a:tcPr/>
                </a:tc>
                <a:tc>
                  <a:txBody>
                    <a:bodyPr/>
                    <a:lstStyle/>
                    <a:p>
                      <a:pPr algn="ctr"/>
                      <a:r>
                        <a:rPr lang="nl-BE" dirty="0" smtClean="0"/>
                        <a:t>60</a:t>
                      </a:r>
                      <a:endParaRPr lang="nl-BE" dirty="0"/>
                    </a:p>
                  </a:txBody>
                  <a:tcPr/>
                </a:tc>
                <a:tc>
                  <a:txBody>
                    <a:bodyPr/>
                    <a:lstStyle/>
                    <a:p>
                      <a:pPr algn="ctr"/>
                      <a:r>
                        <a:rPr lang="nl-BE" dirty="0" smtClean="0"/>
                        <a:t>2x 15 </a:t>
                      </a:r>
                      <a:r>
                        <a:rPr lang="nl-BE" dirty="0" err="1" smtClean="0"/>
                        <a:t>stp</a:t>
                      </a:r>
                      <a:r>
                        <a:rPr lang="nl-BE" dirty="0" smtClean="0"/>
                        <a:t> per taal</a:t>
                      </a:r>
                      <a:r>
                        <a:rPr lang="nl-BE" baseline="0" dirty="0" smtClean="0"/>
                        <a:t> </a:t>
                      </a:r>
                      <a:endParaRPr lang="nl-BE" dirty="0"/>
                    </a:p>
                  </a:txBody>
                  <a:tcPr/>
                </a:tc>
                <a:tc>
                  <a:txBody>
                    <a:bodyPr/>
                    <a:lstStyle/>
                    <a:p>
                      <a:pPr algn="ctr"/>
                      <a:r>
                        <a:rPr lang="nl-BE" dirty="0" smtClean="0"/>
                        <a:t>-</a:t>
                      </a:r>
                      <a:endParaRPr lang="nl-BE" dirty="0"/>
                    </a:p>
                  </a:txBody>
                  <a:tcPr/>
                </a:tc>
                <a:tc>
                  <a:txBody>
                    <a:bodyPr/>
                    <a:lstStyle/>
                    <a:p>
                      <a:pPr algn="ctr"/>
                      <a:r>
                        <a:rPr lang="nl-BE" dirty="0" smtClean="0"/>
                        <a:t>15 </a:t>
                      </a:r>
                      <a:r>
                        <a:rPr lang="nl-BE" dirty="0" err="1" smtClean="0"/>
                        <a:t>stp</a:t>
                      </a:r>
                      <a:endParaRPr lang="nl-BE" dirty="0"/>
                    </a:p>
                  </a:txBody>
                  <a:tcPr/>
                </a:tc>
                <a:tc>
                  <a:txBody>
                    <a:bodyPr/>
                    <a:lstStyle/>
                    <a:p>
                      <a:pPr algn="ctr"/>
                      <a:r>
                        <a:rPr lang="nl-BE" dirty="0" smtClean="0"/>
                        <a:t>15 </a:t>
                      </a:r>
                      <a:r>
                        <a:rPr lang="nl-BE" dirty="0" err="1" smtClean="0"/>
                        <a:t>stp</a:t>
                      </a:r>
                      <a:endParaRPr lang="nl-BE" dirty="0"/>
                    </a:p>
                  </a:txBody>
                  <a:tcPr/>
                </a:tc>
                <a:tc>
                  <a:txBody>
                    <a:bodyPr/>
                    <a:lstStyle/>
                    <a:p>
                      <a:pPr algn="ctr"/>
                      <a:r>
                        <a:rPr lang="nl-BE" dirty="0" smtClean="0"/>
                        <a:t>-</a:t>
                      </a:r>
                      <a:endParaRPr lang="nl-BE" dirty="0"/>
                    </a:p>
                  </a:txBody>
                  <a:tcPr/>
                </a:tc>
                <a:extLst>
                  <a:ext uri="{0D108BD9-81ED-4DB2-BD59-A6C34878D82A}">
                    <a16:rowId xmlns:a16="http://schemas.microsoft.com/office/drawing/2014/main" val="1519222659"/>
                  </a:ext>
                </a:extLst>
              </a:tr>
              <a:tr h="370840">
                <a:tc>
                  <a:txBody>
                    <a:bodyPr/>
                    <a:lstStyle/>
                    <a:p>
                      <a:r>
                        <a:rPr lang="nl-BE" dirty="0" smtClean="0"/>
                        <a:t>TL 1T</a:t>
                      </a:r>
                      <a:endParaRPr lang="nl-BE" dirty="0"/>
                    </a:p>
                  </a:txBody>
                  <a:tcPr/>
                </a:tc>
                <a:tc>
                  <a:txBody>
                    <a:bodyPr/>
                    <a:lstStyle/>
                    <a:p>
                      <a:pPr algn="ctr"/>
                      <a:r>
                        <a:rPr lang="nl-BE" dirty="0" smtClean="0"/>
                        <a:t>60</a:t>
                      </a:r>
                      <a:endParaRPr lang="nl-BE" dirty="0"/>
                    </a:p>
                  </a:txBody>
                  <a:tcPr/>
                </a:tc>
                <a:tc>
                  <a:txBody>
                    <a:bodyPr/>
                    <a:lstStyle/>
                    <a:p>
                      <a:pPr algn="ctr"/>
                      <a:r>
                        <a:rPr lang="nl-BE" dirty="0" smtClean="0"/>
                        <a:t>30 </a:t>
                      </a:r>
                      <a:r>
                        <a:rPr lang="nl-BE" dirty="0" err="1" smtClean="0"/>
                        <a:t>stp</a:t>
                      </a:r>
                      <a:r>
                        <a:rPr lang="nl-BE" dirty="0" smtClean="0"/>
                        <a:t> 1 taal </a:t>
                      </a:r>
                      <a:endParaRPr lang="nl-BE" dirty="0"/>
                    </a:p>
                  </a:txBody>
                  <a:tcPr/>
                </a:tc>
                <a:tc>
                  <a:txBody>
                    <a:bodyPr/>
                    <a:lstStyle/>
                    <a:p>
                      <a:pPr algn="ctr"/>
                      <a:r>
                        <a:rPr lang="nl-BE" dirty="0" smtClean="0"/>
                        <a:t>-</a:t>
                      </a:r>
                      <a:endParaRPr lang="nl-BE" dirty="0"/>
                    </a:p>
                  </a:txBody>
                  <a:tcPr/>
                </a:tc>
                <a:tc>
                  <a:txBody>
                    <a:bodyPr/>
                    <a:lstStyle/>
                    <a:p>
                      <a:pPr algn="ctr"/>
                      <a:r>
                        <a:rPr lang="nl-BE" dirty="0" smtClean="0"/>
                        <a:t>15 </a:t>
                      </a:r>
                      <a:r>
                        <a:rPr lang="nl-BE" dirty="0" err="1" smtClean="0"/>
                        <a:t>stp</a:t>
                      </a:r>
                      <a:endParaRPr lang="nl-BE" dirty="0"/>
                    </a:p>
                  </a:txBody>
                  <a:tcPr/>
                </a:tc>
                <a:tc>
                  <a:txBody>
                    <a:bodyPr/>
                    <a:lstStyle/>
                    <a:p>
                      <a:pPr algn="ctr"/>
                      <a:r>
                        <a:rPr lang="nl-BE" dirty="0" smtClean="0"/>
                        <a:t>15 </a:t>
                      </a:r>
                      <a:r>
                        <a:rPr lang="nl-BE" dirty="0" err="1" smtClean="0"/>
                        <a:t>stp</a:t>
                      </a:r>
                      <a:endParaRPr lang="nl-BE" dirty="0"/>
                    </a:p>
                  </a:txBody>
                  <a:tcPr/>
                </a:tc>
                <a:tc>
                  <a:txBody>
                    <a:bodyPr/>
                    <a:lstStyle/>
                    <a:p>
                      <a:pPr algn="ctr"/>
                      <a:r>
                        <a:rPr lang="nl-BE" dirty="0" smtClean="0"/>
                        <a:t>-</a:t>
                      </a:r>
                      <a:endParaRPr lang="nl-BE" dirty="0"/>
                    </a:p>
                  </a:txBody>
                  <a:tcPr/>
                </a:tc>
                <a:extLst>
                  <a:ext uri="{0D108BD9-81ED-4DB2-BD59-A6C34878D82A}">
                    <a16:rowId xmlns:a16="http://schemas.microsoft.com/office/drawing/2014/main" val="1324995573"/>
                  </a:ext>
                </a:extLst>
              </a:tr>
              <a:tr h="370840">
                <a:tc>
                  <a:txBody>
                    <a:bodyPr/>
                    <a:lstStyle/>
                    <a:p>
                      <a:r>
                        <a:rPr lang="nl-BE" dirty="0" smtClean="0"/>
                        <a:t>EDUMA</a:t>
                      </a:r>
                      <a:endParaRPr lang="nl-BE" dirty="0"/>
                    </a:p>
                  </a:txBody>
                  <a:tcPr/>
                </a:tc>
                <a:tc>
                  <a:txBody>
                    <a:bodyPr/>
                    <a:lstStyle/>
                    <a:p>
                      <a:pPr algn="ctr"/>
                      <a:r>
                        <a:rPr lang="nl-BE" dirty="0" smtClean="0"/>
                        <a:t>120</a:t>
                      </a:r>
                      <a:endParaRPr lang="nl-BE" dirty="0"/>
                    </a:p>
                  </a:txBody>
                  <a:tcPr/>
                </a:tc>
                <a:tc>
                  <a:txBody>
                    <a:bodyPr/>
                    <a:lstStyle/>
                    <a:p>
                      <a:pPr algn="ctr"/>
                      <a:r>
                        <a:rPr lang="nl-BE" dirty="0" smtClean="0"/>
                        <a:t>2x 20 </a:t>
                      </a:r>
                      <a:r>
                        <a:rPr lang="nl-BE" dirty="0" err="1" smtClean="0"/>
                        <a:t>stp</a:t>
                      </a:r>
                      <a:r>
                        <a:rPr lang="nl-BE" dirty="0" smtClean="0"/>
                        <a:t> per taal </a:t>
                      </a:r>
                    </a:p>
                    <a:p>
                      <a:pPr algn="ctr"/>
                      <a:r>
                        <a:rPr lang="nl-BE" dirty="0" smtClean="0"/>
                        <a:t>2x 6 </a:t>
                      </a:r>
                      <a:r>
                        <a:rPr lang="nl-BE" dirty="0" err="1" smtClean="0"/>
                        <a:t>stp</a:t>
                      </a:r>
                      <a:r>
                        <a:rPr lang="nl-BE" dirty="0" smtClean="0"/>
                        <a:t> taaldidactiek</a:t>
                      </a:r>
                      <a:endParaRPr lang="nl-BE" dirty="0"/>
                    </a:p>
                  </a:txBody>
                  <a:tcPr/>
                </a:tc>
                <a:tc>
                  <a:txBody>
                    <a:bodyPr/>
                    <a:lstStyle/>
                    <a:p>
                      <a:pPr algn="ctr"/>
                      <a:r>
                        <a:rPr lang="nl-BE" dirty="0" smtClean="0"/>
                        <a:t>12 </a:t>
                      </a:r>
                      <a:r>
                        <a:rPr lang="nl-BE" dirty="0" err="1" smtClean="0"/>
                        <a:t>stp</a:t>
                      </a:r>
                      <a:r>
                        <a:rPr lang="nl-BE" dirty="0" smtClean="0"/>
                        <a:t> </a:t>
                      </a:r>
                      <a:endParaRPr lang="nl-BE" dirty="0"/>
                    </a:p>
                  </a:txBody>
                  <a:tcPr/>
                </a:tc>
                <a:tc>
                  <a:txBody>
                    <a:bodyPr/>
                    <a:lstStyle/>
                    <a:p>
                      <a:pPr algn="ctr"/>
                      <a:r>
                        <a:rPr lang="nl-BE" dirty="0" smtClean="0"/>
                        <a:t>20 </a:t>
                      </a:r>
                      <a:r>
                        <a:rPr lang="nl-BE" dirty="0" err="1" smtClean="0"/>
                        <a:t>stp</a:t>
                      </a:r>
                      <a:r>
                        <a:rPr lang="nl-BE" dirty="0" smtClean="0"/>
                        <a:t> </a:t>
                      </a:r>
                      <a:endParaRPr lang="nl-BE" dirty="0"/>
                    </a:p>
                  </a:txBody>
                  <a:tcPr/>
                </a:tc>
                <a:tc>
                  <a:txBody>
                    <a:bodyPr/>
                    <a:lstStyle/>
                    <a:p>
                      <a:pPr algn="ctr"/>
                      <a:r>
                        <a:rPr lang="nl-BE" dirty="0" smtClean="0"/>
                        <a:t>24 </a:t>
                      </a:r>
                      <a:r>
                        <a:rPr lang="nl-BE" dirty="0" err="1" smtClean="0"/>
                        <a:t>stp</a:t>
                      </a:r>
                      <a:r>
                        <a:rPr lang="nl-BE" dirty="0" smtClean="0"/>
                        <a:t> </a:t>
                      </a:r>
                    </a:p>
                    <a:p>
                      <a:pPr algn="ctr"/>
                      <a:r>
                        <a:rPr lang="nl-BE" dirty="0" smtClean="0"/>
                        <a:t>(6 + 19 </a:t>
                      </a:r>
                      <a:r>
                        <a:rPr lang="nl-BE" dirty="0" err="1" smtClean="0"/>
                        <a:t>stp</a:t>
                      </a:r>
                      <a:r>
                        <a:rPr lang="nl-BE" dirty="0" smtClean="0"/>
                        <a:t>) </a:t>
                      </a:r>
                      <a:endParaRPr lang="nl-BE" dirty="0"/>
                    </a:p>
                  </a:txBody>
                  <a:tcPr/>
                </a:tc>
                <a:tc>
                  <a:txBody>
                    <a:bodyPr/>
                    <a:lstStyle/>
                    <a:p>
                      <a:pPr algn="ctr"/>
                      <a:r>
                        <a:rPr lang="nl-BE" dirty="0" smtClean="0"/>
                        <a:t>2x 6 </a:t>
                      </a:r>
                      <a:r>
                        <a:rPr lang="nl-BE" dirty="0" err="1" smtClean="0"/>
                        <a:t>stp</a:t>
                      </a:r>
                      <a:r>
                        <a:rPr lang="nl-BE" dirty="0" smtClean="0"/>
                        <a:t> </a:t>
                      </a:r>
                      <a:r>
                        <a:rPr lang="nl-BE" dirty="0" err="1" smtClean="0"/>
                        <a:t>leraarstage</a:t>
                      </a:r>
                      <a:endParaRPr lang="nl-BE" dirty="0"/>
                    </a:p>
                  </a:txBody>
                  <a:tcPr/>
                </a:tc>
                <a:extLst>
                  <a:ext uri="{0D108BD9-81ED-4DB2-BD59-A6C34878D82A}">
                    <a16:rowId xmlns:a16="http://schemas.microsoft.com/office/drawing/2014/main" val="2601849395"/>
                  </a:ext>
                </a:extLst>
              </a:tr>
              <a:tr h="370840">
                <a:tc>
                  <a:txBody>
                    <a:bodyPr/>
                    <a:lstStyle/>
                    <a:p>
                      <a:r>
                        <a:rPr lang="nl-BE" dirty="0" smtClean="0"/>
                        <a:t>HTL </a:t>
                      </a:r>
                      <a:endParaRPr lang="nl-BE" dirty="0"/>
                    </a:p>
                  </a:txBody>
                  <a:tcPr/>
                </a:tc>
                <a:tc>
                  <a:txBody>
                    <a:bodyPr/>
                    <a:lstStyle/>
                    <a:p>
                      <a:pPr algn="ctr"/>
                      <a:r>
                        <a:rPr lang="nl-BE" dirty="0" smtClean="0"/>
                        <a:t>60</a:t>
                      </a:r>
                      <a:endParaRPr lang="nl-BE" dirty="0"/>
                    </a:p>
                  </a:txBody>
                  <a:tcPr/>
                </a:tc>
                <a:tc>
                  <a:txBody>
                    <a:bodyPr/>
                    <a:lstStyle/>
                    <a:p>
                      <a:pPr algn="ctr"/>
                      <a:r>
                        <a:rPr lang="nl-BE" dirty="0" smtClean="0"/>
                        <a:t>15 </a:t>
                      </a:r>
                      <a:r>
                        <a:rPr lang="nl-BE" dirty="0" err="1" smtClean="0"/>
                        <a:t>stp</a:t>
                      </a:r>
                      <a:endParaRPr lang="nl-BE" dirty="0"/>
                    </a:p>
                  </a:txBody>
                  <a:tcPr/>
                </a:tc>
                <a:tc>
                  <a:txBody>
                    <a:bodyPr/>
                    <a:lstStyle/>
                    <a:p>
                      <a:pPr algn="ctr"/>
                      <a:r>
                        <a:rPr lang="nl-BE" dirty="0" smtClean="0"/>
                        <a:t>10</a:t>
                      </a:r>
                      <a:r>
                        <a:rPr lang="nl-BE" baseline="0" dirty="0" smtClean="0"/>
                        <a:t> </a:t>
                      </a:r>
                      <a:r>
                        <a:rPr lang="nl-BE" baseline="0" dirty="0" err="1" smtClean="0"/>
                        <a:t>stp</a:t>
                      </a:r>
                      <a:r>
                        <a:rPr lang="nl-BE" baseline="0" dirty="0" smtClean="0"/>
                        <a:t> </a:t>
                      </a:r>
                      <a:endParaRPr lang="nl-BE" dirty="0"/>
                    </a:p>
                  </a:txBody>
                  <a:tcPr/>
                </a:tc>
                <a:tc>
                  <a:txBody>
                    <a:bodyPr/>
                    <a:lstStyle/>
                    <a:p>
                      <a:pPr algn="ctr"/>
                      <a:r>
                        <a:rPr lang="nl-BE" dirty="0" smtClean="0"/>
                        <a:t>10 </a:t>
                      </a:r>
                      <a:r>
                        <a:rPr lang="nl-BE" dirty="0" err="1" smtClean="0"/>
                        <a:t>stp</a:t>
                      </a:r>
                      <a:endParaRPr lang="nl-BE" dirty="0"/>
                    </a:p>
                  </a:txBody>
                  <a:tcPr/>
                </a:tc>
                <a:tc>
                  <a:txBody>
                    <a:bodyPr/>
                    <a:lstStyle/>
                    <a:p>
                      <a:pPr algn="ctr"/>
                      <a:r>
                        <a:rPr lang="nl-BE" dirty="0" smtClean="0"/>
                        <a:t>15 </a:t>
                      </a:r>
                      <a:r>
                        <a:rPr lang="nl-BE" dirty="0" err="1" smtClean="0"/>
                        <a:t>stp</a:t>
                      </a:r>
                      <a:endParaRPr lang="nl-BE" dirty="0"/>
                    </a:p>
                  </a:txBody>
                  <a:tcPr/>
                </a:tc>
                <a:tc>
                  <a:txBody>
                    <a:bodyPr/>
                    <a:lstStyle/>
                    <a:p>
                      <a:pPr algn="ctr"/>
                      <a:r>
                        <a:rPr lang="nl-BE" dirty="0" smtClean="0"/>
                        <a:t>10 </a:t>
                      </a:r>
                      <a:r>
                        <a:rPr lang="nl-BE" dirty="0" err="1" smtClean="0"/>
                        <a:t>stp</a:t>
                      </a:r>
                      <a:endParaRPr lang="nl-BE" dirty="0"/>
                    </a:p>
                  </a:txBody>
                  <a:tcPr/>
                </a:tc>
                <a:extLst>
                  <a:ext uri="{0D108BD9-81ED-4DB2-BD59-A6C34878D82A}">
                    <a16:rowId xmlns:a16="http://schemas.microsoft.com/office/drawing/2014/main" val="773681367"/>
                  </a:ext>
                </a:extLst>
              </a:tr>
              <a:tr h="370840">
                <a:tc>
                  <a:txBody>
                    <a:bodyPr/>
                    <a:lstStyle/>
                    <a:p>
                      <a:r>
                        <a:rPr lang="nl-BE" dirty="0" smtClean="0"/>
                        <a:t>VML</a:t>
                      </a:r>
                      <a:endParaRPr lang="nl-BE" dirty="0"/>
                    </a:p>
                  </a:txBody>
                  <a:tcPr/>
                </a:tc>
                <a:tc>
                  <a:txBody>
                    <a:bodyPr/>
                    <a:lstStyle/>
                    <a:p>
                      <a:pPr algn="ctr"/>
                      <a:r>
                        <a:rPr lang="nl-BE" dirty="0" smtClean="0"/>
                        <a:t>60</a:t>
                      </a:r>
                      <a:endParaRPr lang="nl-BE" dirty="0"/>
                    </a:p>
                  </a:txBody>
                  <a:tcPr/>
                </a:tc>
                <a:tc>
                  <a:txBody>
                    <a:bodyPr/>
                    <a:lstStyle/>
                    <a:p>
                      <a:pPr algn="ctr"/>
                      <a:r>
                        <a:rPr lang="nl-BE" dirty="0" smtClean="0"/>
                        <a:t>10 à 20 </a:t>
                      </a:r>
                      <a:r>
                        <a:rPr lang="nl-BE" dirty="0" err="1" smtClean="0"/>
                        <a:t>stp</a:t>
                      </a:r>
                      <a:endParaRPr lang="nl-BE" dirty="0"/>
                    </a:p>
                  </a:txBody>
                  <a:tcPr/>
                </a:tc>
                <a:tc>
                  <a:txBody>
                    <a:bodyPr/>
                    <a:lstStyle/>
                    <a:p>
                      <a:pPr algn="ctr"/>
                      <a:r>
                        <a:rPr lang="nl-BE" dirty="0" smtClean="0"/>
                        <a:t>15 </a:t>
                      </a:r>
                      <a:r>
                        <a:rPr lang="nl-BE" dirty="0" err="1" smtClean="0"/>
                        <a:t>stp</a:t>
                      </a:r>
                      <a:endParaRPr lang="nl-BE" dirty="0"/>
                    </a:p>
                  </a:txBody>
                  <a:tcPr/>
                </a:tc>
                <a:tc>
                  <a:txBody>
                    <a:bodyPr/>
                    <a:lstStyle/>
                    <a:p>
                      <a:pPr algn="ctr"/>
                      <a:r>
                        <a:rPr lang="nl-BE" dirty="0" smtClean="0"/>
                        <a:t>0 à 10 </a:t>
                      </a:r>
                      <a:r>
                        <a:rPr lang="nl-BE" dirty="0" err="1" smtClean="0"/>
                        <a:t>stp</a:t>
                      </a:r>
                      <a:endParaRPr lang="nl-BE" dirty="0"/>
                    </a:p>
                  </a:txBody>
                  <a:tcPr/>
                </a:tc>
                <a:tc>
                  <a:txBody>
                    <a:bodyPr/>
                    <a:lstStyle/>
                    <a:p>
                      <a:pPr algn="ctr"/>
                      <a:r>
                        <a:rPr lang="nl-BE" dirty="0" smtClean="0"/>
                        <a:t>15 </a:t>
                      </a:r>
                      <a:r>
                        <a:rPr lang="nl-BE" dirty="0" err="1" smtClean="0"/>
                        <a:t>stp</a:t>
                      </a:r>
                      <a:r>
                        <a:rPr lang="nl-BE" dirty="0" smtClean="0"/>
                        <a:t> </a:t>
                      </a:r>
                      <a:endParaRPr lang="nl-BE" dirty="0"/>
                    </a:p>
                  </a:txBody>
                  <a:tcPr/>
                </a:tc>
                <a:tc>
                  <a:txBody>
                    <a:bodyPr/>
                    <a:lstStyle/>
                    <a:p>
                      <a:pPr algn="ctr"/>
                      <a:r>
                        <a:rPr lang="nl-BE" dirty="0" smtClean="0"/>
                        <a:t>10 </a:t>
                      </a:r>
                      <a:r>
                        <a:rPr lang="nl-BE" dirty="0" err="1" smtClean="0"/>
                        <a:t>stp</a:t>
                      </a:r>
                      <a:r>
                        <a:rPr lang="nl-BE" dirty="0" smtClean="0"/>
                        <a:t> </a:t>
                      </a:r>
                      <a:endParaRPr lang="nl-BE" dirty="0"/>
                    </a:p>
                  </a:txBody>
                  <a:tcPr/>
                </a:tc>
                <a:extLst>
                  <a:ext uri="{0D108BD9-81ED-4DB2-BD59-A6C34878D82A}">
                    <a16:rowId xmlns:a16="http://schemas.microsoft.com/office/drawing/2014/main" val="2312358885"/>
                  </a:ext>
                </a:extLst>
              </a:tr>
            </a:tbl>
          </a:graphicData>
        </a:graphic>
      </p:graphicFrame>
      <p:sp>
        <p:nvSpPr>
          <p:cNvPr id="4" name="Tijdelijke aanduiding voor dianummer 3"/>
          <p:cNvSpPr>
            <a:spLocks noGrp="1"/>
          </p:cNvSpPr>
          <p:nvPr>
            <p:ph type="sldNum" sz="quarter" idx="12"/>
          </p:nvPr>
        </p:nvSpPr>
        <p:spPr/>
        <p:txBody>
          <a:bodyPr/>
          <a:lstStyle/>
          <a:p>
            <a:fld id="{7AE184E0-0BD4-4705-A12B-9B71DDE63301}" type="slidenum">
              <a:rPr lang="nl-BE" noProof="0" smtClean="0"/>
              <a:t>4</a:t>
            </a:fld>
            <a:endParaRPr lang="nl-BE" noProof="0" dirty="0"/>
          </a:p>
        </p:txBody>
      </p:sp>
    </p:spTree>
    <p:extLst>
      <p:ext uri="{BB962C8B-B14F-4D97-AF65-F5344CB8AC3E}">
        <p14:creationId xmlns:p14="http://schemas.microsoft.com/office/powerpoint/2010/main" val="3684211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2346385"/>
            <a:ext cx="15214554" cy="6050292"/>
          </a:xfrm>
        </p:spPr>
        <p:txBody>
          <a:bodyPr rtlCol="0">
            <a:normAutofit lnSpcReduction="10000"/>
          </a:bodyPr>
          <a:lstStyle/>
          <a:p>
            <a:pPr lvl="1">
              <a:buFont typeface="Wingdings 3" charset="2"/>
              <a:buChar char=""/>
              <a:defRPr/>
            </a:pPr>
            <a:r>
              <a:rPr lang="nl-NL" sz="4000" dirty="0" smtClean="0"/>
              <a:t> Professionele stage: </a:t>
            </a:r>
          </a:p>
          <a:p>
            <a:pPr lvl="1">
              <a:buFont typeface="Wingdings 3" charset="2"/>
              <a:buChar char=""/>
              <a:defRPr/>
            </a:pPr>
            <a:endParaRPr lang="nl-NL" sz="4000" dirty="0" smtClean="0"/>
          </a:p>
          <a:p>
            <a:pPr lvl="2">
              <a:buFont typeface="Wingdings 3" charset="2"/>
              <a:buChar char=""/>
              <a:defRPr/>
            </a:pPr>
            <a:r>
              <a:rPr lang="en-GB" altLang="nl-BE" sz="3600" dirty="0" smtClean="0"/>
              <a:t> </a:t>
            </a:r>
            <a:r>
              <a:rPr lang="en-GB" altLang="nl-BE" sz="3600" dirty="0" err="1" smtClean="0"/>
              <a:t>Leidt</a:t>
            </a:r>
            <a:r>
              <a:rPr lang="en-GB" altLang="nl-BE" sz="3600" dirty="0" smtClean="0"/>
              <a:t> tot </a:t>
            </a:r>
            <a:r>
              <a:rPr lang="en-GB" altLang="nl-BE" sz="3600" dirty="0" err="1" smtClean="0"/>
              <a:t>een</a:t>
            </a:r>
            <a:r>
              <a:rPr lang="en-GB" altLang="nl-BE" sz="3600" dirty="0" smtClean="0"/>
              <a:t> </a:t>
            </a:r>
            <a:r>
              <a:rPr lang="nl-NL" altLang="nl-BE" sz="3600" dirty="0" smtClean="0"/>
              <a:t>stageverslag</a:t>
            </a:r>
          </a:p>
          <a:p>
            <a:pPr lvl="2">
              <a:buFont typeface="Wingdings 3" charset="2"/>
              <a:buChar char=""/>
              <a:defRPr/>
            </a:pPr>
            <a:r>
              <a:rPr lang="nl-BE" altLang="nl-BE" sz="3600" dirty="0" smtClean="0"/>
              <a:t> zelfstandig werk in een erfgoed- of aanverwante instelling in binnen- of buitenland, zoals </a:t>
            </a:r>
            <a:r>
              <a:rPr lang="nl-NL" altLang="nl-BE" sz="3600" dirty="0" smtClean="0"/>
              <a:t>Museum </a:t>
            </a:r>
            <a:r>
              <a:rPr lang="nl-NL" altLang="nl-BE" sz="3600" dirty="0" err="1" smtClean="0"/>
              <a:t>Plantin-Moretus</a:t>
            </a:r>
            <a:r>
              <a:rPr lang="nl-NL" altLang="nl-BE" sz="3600" dirty="0" smtClean="0"/>
              <a:t> (</a:t>
            </a:r>
            <a:r>
              <a:rPr lang="nl-NL" altLang="nl-BE" sz="3600" dirty="0" err="1" smtClean="0"/>
              <a:t>A’pen</a:t>
            </a:r>
            <a:r>
              <a:rPr lang="nl-NL" altLang="nl-BE" sz="3600" dirty="0" smtClean="0"/>
              <a:t>), KANTL (Gent), </a:t>
            </a:r>
            <a:r>
              <a:rPr lang="nl-NL" altLang="nl-BE" sz="3600" dirty="0" err="1" smtClean="0"/>
              <a:t>Brepols</a:t>
            </a:r>
            <a:r>
              <a:rPr lang="nl-NL" altLang="nl-BE" sz="3600" dirty="0" smtClean="0"/>
              <a:t> </a:t>
            </a:r>
            <a:r>
              <a:rPr lang="nl-NL" altLang="nl-BE" sz="3600" dirty="0" err="1" smtClean="0"/>
              <a:t>Publishers</a:t>
            </a:r>
            <a:r>
              <a:rPr lang="nl-NL" altLang="nl-BE" sz="3600" dirty="0" smtClean="0"/>
              <a:t> (Turnhout), Stadsbibliotheek (Brugge), Koninklijke Bibliotheek (Den Haag), </a:t>
            </a:r>
            <a:r>
              <a:rPr lang="en-GB" altLang="nl-BE" sz="3600" dirty="0" err="1" smtClean="0"/>
              <a:t>UB</a:t>
            </a:r>
            <a:r>
              <a:rPr lang="en-GB" altLang="nl-BE" sz="3600" dirty="0" smtClean="0"/>
              <a:t> (Leiden), </a:t>
            </a:r>
            <a:r>
              <a:rPr lang="fr-FR" altLang="nl-BE" sz="3600" dirty="0" smtClean="0"/>
              <a:t>Bibliothèque d’agglomération de Saint-Omer – Section Patrimoniale (</a:t>
            </a:r>
            <a:r>
              <a:rPr lang="fr-FR" altLang="nl-BE" sz="3600" dirty="0" err="1" smtClean="0"/>
              <a:t>lijst</a:t>
            </a:r>
            <a:r>
              <a:rPr lang="fr-FR" altLang="nl-BE" sz="3600" dirty="0" smtClean="0"/>
              <a:t> </a:t>
            </a:r>
            <a:r>
              <a:rPr lang="fr-FR" altLang="nl-BE" sz="3600" dirty="0" err="1" smtClean="0"/>
              <a:t>wordt</a:t>
            </a:r>
            <a:r>
              <a:rPr lang="fr-FR" altLang="nl-BE" sz="3600" dirty="0" smtClean="0"/>
              <a:t> </a:t>
            </a:r>
            <a:r>
              <a:rPr lang="fr-FR" altLang="nl-BE" sz="3600" dirty="0" err="1" smtClean="0"/>
              <a:t>aangeboden</a:t>
            </a:r>
            <a:r>
              <a:rPr lang="fr-FR" altLang="nl-BE" sz="3600" dirty="0" smtClean="0"/>
              <a:t>, </a:t>
            </a:r>
            <a:r>
              <a:rPr lang="fr-FR" altLang="nl-BE" sz="3600" dirty="0" err="1" smtClean="0"/>
              <a:t>ook</a:t>
            </a:r>
            <a:r>
              <a:rPr lang="fr-FR" altLang="nl-BE" sz="3600" dirty="0" smtClean="0"/>
              <a:t> </a:t>
            </a:r>
            <a:r>
              <a:rPr lang="fr-FR" altLang="nl-BE" sz="3600" dirty="0" err="1" smtClean="0"/>
              <a:t>eigen</a:t>
            </a:r>
            <a:r>
              <a:rPr lang="fr-FR" altLang="nl-BE" sz="3600" dirty="0" smtClean="0"/>
              <a:t> </a:t>
            </a:r>
            <a:r>
              <a:rPr lang="fr-FR" altLang="nl-BE" sz="3600" dirty="0" err="1" smtClean="0"/>
              <a:t>keuze</a:t>
            </a:r>
            <a:r>
              <a:rPr lang="fr-FR" altLang="nl-BE" sz="3600" dirty="0" smtClean="0"/>
              <a:t> </a:t>
            </a:r>
            <a:r>
              <a:rPr lang="fr-FR" altLang="nl-BE" sz="3600" dirty="0" err="1" smtClean="0"/>
              <a:t>mogelijk</a:t>
            </a:r>
            <a:r>
              <a:rPr lang="fr-FR" altLang="nl-BE" sz="3600" dirty="0" smtClean="0"/>
              <a:t>)</a:t>
            </a:r>
            <a:endParaRPr lang="en-GB" altLang="nl-BE" sz="3600" dirty="0" smtClean="0"/>
          </a:p>
          <a:p>
            <a:pPr lvl="2">
              <a:buFont typeface="Wingdings 3" charset="2"/>
              <a:buChar char=""/>
              <a:defRPr/>
            </a:pPr>
            <a:endParaRPr lang="en-GB" altLang="nl-BE" sz="3600" dirty="0" smtClean="0"/>
          </a:p>
          <a:p>
            <a:pPr lvl="2">
              <a:buFont typeface="Wingdings 3" charset="2"/>
              <a:buChar char=""/>
              <a:defRPr/>
            </a:pPr>
            <a:endParaRPr lang="nl-NL" sz="3431" dirty="0" smtClean="0"/>
          </a:p>
        </p:txBody>
      </p:sp>
    </p:spTree>
    <p:extLst>
      <p:ext uri="{BB962C8B-B14F-4D97-AF65-F5344CB8AC3E}">
        <p14:creationId xmlns:p14="http://schemas.microsoft.com/office/powerpoint/2010/main" val="412435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1003610" y="1473852"/>
            <a:ext cx="15041062" cy="6922825"/>
          </a:xfrm>
        </p:spPr>
        <p:txBody>
          <a:bodyPr rtlCol="0">
            <a:normAutofit/>
          </a:bodyPr>
          <a:lstStyle/>
          <a:p>
            <a:pPr lvl="1">
              <a:buFont typeface="Wingdings 3" charset="2"/>
              <a:buChar char=""/>
              <a:defRPr/>
            </a:pPr>
            <a:r>
              <a:rPr lang="nl-NL" sz="4000" dirty="0" smtClean="0"/>
              <a:t> Onderzoeksstage: </a:t>
            </a:r>
          </a:p>
          <a:p>
            <a:pPr lvl="1">
              <a:buFont typeface="Wingdings 3" charset="2"/>
              <a:buChar char=""/>
              <a:defRPr/>
            </a:pPr>
            <a:endParaRPr lang="nl-NL" sz="4000" dirty="0" smtClean="0"/>
          </a:p>
          <a:p>
            <a:pPr lvl="2">
              <a:buFont typeface="Wingdings 3" charset="2"/>
              <a:buChar char=""/>
              <a:defRPr/>
            </a:pPr>
            <a:r>
              <a:rPr lang="en-GB" altLang="nl-BE" sz="3600" dirty="0" smtClean="0"/>
              <a:t> </a:t>
            </a:r>
            <a:r>
              <a:rPr lang="en-GB" altLang="nl-BE" sz="3600" dirty="0" err="1" smtClean="0"/>
              <a:t>Leidt</a:t>
            </a:r>
            <a:r>
              <a:rPr lang="en-GB" altLang="nl-BE" sz="3600" dirty="0" smtClean="0"/>
              <a:t> tot </a:t>
            </a:r>
            <a:r>
              <a:rPr lang="en-GB" altLang="nl-BE" sz="3600" dirty="0" err="1" smtClean="0"/>
              <a:t>een</a:t>
            </a:r>
            <a:r>
              <a:rPr lang="en-GB" altLang="nl-BE" sz="3600" dirty="0" smtClean="0"/>
              <a:t> (</a:t>
            </a:r>
            <a:r>
              <a:rPr lang="en-GB" altLang="nl-BE" sz="3600" dirty="0" err="1" smtClean="0"/>
              <a:t>voorstel</a:t>
            </a:r>
            <a:r>
              <a:rPr lang="en-GB" altLang="nl-BE" sz="3600" dirty="0" smtClean="0"/>
              <a:t> van </a:t>
            </a:r>
            <a:r>
              <a:rPr lang="en-GB" altLang="nl-BE" sz="3600" dirty="0" err="1" smtClean="0"/>
              <a:t>een</a:t>
            </a:r>
            <a:r>
              <a:rPr lang="en-GB" altLang="nl-BE" sz="3600" dirty="0" smtClean="0"/>
              <a:t>) </a:t>
            </a:r>
            <a:r>
              <a:rPr lang="en-GB" altLang="nl-BE" sz="3600" dirty="0" err="1" smtClean="0"/>
              <a:t>artikel</a:t>
            </a:r>
            <a:endParaRPr lang="nl-NL" altLang="nl-BE" sz="3431" dirty="0" smtClean="0"/>
          </a:p>
          <a:p>
            <a:pPr lvl="2">
              <a:buFont typeface="Wingdings 3" charset="2"/>
              <a:buChar char=""/>
              <a:defRPr/>
            </a:pPr>
            <a:r>
              <a:rPr lang="en-GB" altLang="nl-BE" sz="3600" dirty="0" smtClean="0"/>
              <a:t> </a:t>
            </a:r>
            <a:r>
              <a:rPr lang="en-GB" altLang="nl-BE" sz="3600" dirty="0" err="1" smtClean="0"/>
              <a:t>Mag</a:t>
            </a:r>
            <a:r>
              <a:rPr lang="en-GB" altLang="nl-BE" sz="3600" dirty="0" smtClean="0"/>
              <a:t> </a:t>
            </a:r>
            <a:r>
              <a:rPr lang="en-GB" altLang="nl-BE" sz="3600" dirty="0" err="1" smtClean="0"/>
              <a:t>niet</a:t>
            </a:r>
            <a:r>
              <a:rPr lang="en-GB" altLang="nl-BE" sz="3600" dirty="0" smtClean="0"/>
              <a:t> </a:t>
            </a:r>
            <a:r>
              <a:rPr lang="en-GB" altLang="nl-BE" sz="3600" dirty="0" err="1" smtClean="0"/>
              <a:t>samenvallen</a:t>
            </a:r>
            <a:r>
              <a:rPr lang="en-GB" altLang="nl-BE" sz="3600" dirty="0" smtClean="0"/>
              <a:t> met </a:t>
            </a:r>
            <a:r>
              <a:rPr lang="en-GB" altLang="nl-BE" sz="3600" dirty="0" err="1" smtClean="0"/>
              <a:t>voorstel</a:t>
            </a:r>
            <a:r>
              <a:rPr lang="en-GB" altLang="nl-BE" sz="3600" dirty="0" smtClean="0"/>
              <a:t> van </a:t>
            </a:r>
            <a:r>
              <a:rPr lang="en-GB" altLang="nl-BE" sz="3600" dirty="0" err="1" smtClean="0"/>
              <a:t>masterproef</a:t>
            </a:r>
            <a:r>
              <a:rPr lang="en-GB" altLang="nl-BE" sz="3600" dirty="0" smtClean="0"/>
              <a:t> (</a:t>
            </a:r>
            <a:r>
              <a:rPr lang="en-GB" altLang="nl-BE" sz="3600" dirty="0" err="1" smtClean="0"/>
              <a:t>wel</a:t>
            </a:r>
            <a:r>
              <a:rPr lang="en-GB" altLang="nl-BE" sz="3600" dirty="0" smtClean="0"/>
              <a:t> </a:t>
            </a:r>
            <a:r>
              <a:rPr lang="en-GB" altLang="nl-BE" sz="3600" dirty="0" err="1" smtClean="0"/>
              <a:t>verwant</a:t>
            </a:r>
            <a:r>
              <a:rPr lang="en-GB" altLang="nl-BE" sz="3600" dirty="0" smtClean="0"/>
              <a:t>)</a:t>
            </a:r>
          </a:p>
          <a:p>
            <a:pPr lvl="2">
              <a:buFont typeface="Wingdings 3" charset="2"/>
              <a:buChar char=""/>
              <a:defRPr/>
            </a:pPr>
            <a:r>
              <a:rPr lang="en-GB" altLang="nl-BE" sz="3600" dirty="0" smtClean="0"/>
              <a:t> </a:t>
            </a:r>
            <a:r>
              <a:rPr lang="en-GB" altLang="nl-BE" sz="3600" dirty="0" err="1" smtClean="0"/>
              <a:t>Begeleid</a:t>
            </a:r>
            <a:r>
              <a:rPr lang="en-GB" altLang="nl-BE" sz="3600" dirty="0" smtClean="0"/>
              <a:t> door of </a:t>
            </a:r>
            <a:r>
              <a:rPr lang="en-GB" altLang="nl-BE" sz="3600" dirty="0" err="1" smtClean="0"/>
              <a:t>aansluitend</a:t>
            </a:r>
            <a:r>
              <a:rPr lang="en-GB" altLang="nl-BE" sz="3600" dirty="0" smtClean="0"/>
              <a:t> </a:t>
            </a:r>
            <a:r>
              <a:rPr lang="en-GB" altLang="nl-BE" sz="3600" dirty="0" err="1" smtClean="0"/>
              <a:t>bij</a:t>
            </a:r>
            <a:r>
              <a:rPr lang="en-GB" altLang="nl-BE" sz="3600" dirty="0" smtClean="0"/>
              <a:t> </a:t>
            </a:r>
            <a:r>
              <a:rPr lang="en-GB" altLang="nl-BE" sz="3600" dirty="0" err="1" smtClean="0"/>
              <a:t>onderzoekers</a:t>
            </a:r>
            <a:r>
              <a:rPr lang="en-GB" altLang="nl-BE" sz="3600" dirty="0" smtClean="0"/>
              <a:t> van UGent-</a:t>
            </a:r>
            <a:r>
              <a:rPr lang="en-GB" altLang="nl-BE" sz="3600" dirty="0" err="1" smtClean="0"/>
              <a:t>onderzoeksgroepen</a:t>
            </a:r>
            <a:r>
              <a:rPr lang="en-GB" altLang="nl-BE" sz="3600" dirty="0" smtClean="0"/>
              <a:t> </a:t>
            </a:r>
            <a:r>
              <a:rPr lang="en-GB" altLang="nl-BE" sz="3600" dirty="0" err="1" smtClean="0"/>
              <a:t>zoals</a:t>
            </a:r>
            <a:r>
              <a:rPr lang="en-GB" altLang="nl-BE" sz="3600" dirty="0" smtClean="0"/>
              <a:t> </a:t>
            </a:r>
            <a:r>
              <a:rPr lang="en-GB" altLang="nl-BE" sz="3600" dirty="0" err="1" smtClean="0"/>
              <a:t>GIKS</a:t>
            </a:r>
            <a:r>
              <a:rPr lang="en-GB" altLang="nl-BE" sz="3600" dirty="0" smtClean="0"/>
              <a:t> (</a:t>
            </a:r>
            <a:r>
              <a:rPr lang="nl-BE" altLang="nl-BE" sz="3600" dirty="0" smtClean="0"/>
              <a:t>Gents Instituut voor Klassieke Studies</a:t>
            </a:r>
            <a:r>
              <a:rPr lang="en-GB" altLang="nl-BE" sz="3600" dirty="0" smtClean="0"/>
              <a:t>), </a:t>
            </a:r>
            <a:r>
              <a:rPr lang="en-US" altLang="nl-BE" sz="3600" dirty="0" smtClean="0"/>
              <a:t>H. </a:t>
            </a:r>
            <a:r>
              <a:rPr lang="en-US" altLang="nl-BE" sz="3600" dirty="0" err="1" smtClean="0"/>
              <a:t>Pirenne</a:t>
            </a:r>
            <a:r>
              <a:rPr lang="en-US" altLang="nl-BE" sz="3600" dirty="0" smtClean="0"/>
              <a:t> Institute for Medieval Studies, </a:t>
            </a:r>
            <a:r>
              <a:rPr lang="en-US" altLang="nl-BE" sz="3600" dirty="0" err="1" smtClean="0"/>
              <a:t>Sarton</a:t>
            </a:r>
            <a:r>
              <a:rPr lang="en-US" altLang="nl-BE" sz="3600" dirty="0" smtClean="0"/>
              <a:t> Centre for History of Science … (</a:t>
            </a:r>
            <a:r>
              <a:rPr lang="en-US" altLang="nl-BE" sz="3600" dirty="0" err="1" smtClean="0"/>
              <a:t>lijst</a:t>
            </a:r>
            <a:r>
              <a:rPr lang="en-US" altLang="nl-BE" sz="3600" dirty="0" smtClean="0"/>
              <a:t> </a:t>
            </a:r>
            <a:r>
              <a:rPr lang="en-US" altLang="nl-BE" sz="3600" dirty="0" err="1" smtClean="0"/>
              <a:t>wordt</a:t>
            </a:r>
            <a:r>
              <a:rPr lang="en-US" altLang="nl-BE" sz="3600" dirty="0" smtClean="0"/>
              <a:t> </a:t>
            </a:r>
            <a:r>
              <a:rPr lang="en-US" altLang="nl-BE" sz="3600" dirty="0" err="1" smtClean="0"/>
              <a:t>aangeboden</a:t>
            </a:r>
            <a:r>
              <a:rPr lang="en-US" altLang="nl-BE" sz="3600" dirty="0" smtClean="0"/>
              <a:t>, </a:t>
            </a:r>
            <a:r>
              <a:rPr lang="en-US" altLang="nl-BE" sz="3600" dirty="0" err="1" smtClean="0"/>
              <a:t>ook</a:t>
            </a:r>
            <a:r>
              <a:rPr lang="en-US" altLang="nl-BE" sz="3600" dirty="0" smtClean="0"/>
              <a:t> </a:t>
            </a:r>
            <a:r>
              <a:rPr lang="en-US" altLang="nl-BE" sz="3600" dirty="0" err="1" smtClean="0"/>
              <a:t>eigen</a:t>
            </a:r>
            <a:r>
              <a:rPr lang="en-US" altLang="nl-BE" sz="3600" dirty="0" smtClean="0"/>
              <a:t> </a:t>
            </a:r>
            <a:r>
              <a:rPr lang="en-US" altLang="nl-BE" sz="3600" dirty="0" err="1" smtClean="0"/>
              <a:t>keuze</a:t>
            </a:r>
            <a:r>
              <a:rPr lang="en-US" altLang="nl-BE" sz="3600" dirty="0" smtClean="0"/>
              <a:t> </a:t>
            </a:r>
            <a:r>
              <a:rPr lang="en-US" altLang="nl-BE" sz="3600" dirty="0" err="1" smtClean="0"/>
              <a:t>mogelijk</a:t>
            </a:r>
            <a:r>
              <a:rPr lang="en-US" altLang="nl-BE" sz="3600" dirty="0" smtClean="0"/>
              <a:t>)</a:t>
            </a:r>
            <a:endParaRPr lang="en-GB" altLang="nl-BE" sz="3600" dirty="0" smtClean="0"/>
          </a:p>
          <a:p>
            <a:pPr lvl="1">
              <a:buNone/>
              <a:defRPr/>
            </a:pPr>
            <a:endParaRPr lang="en-GB" sz="4000" dirty="0" smtClean="0">
              <a:solidFill>
                <a:schemeClr val="tx1">
                  <a:lumMod val="75000"/>
                  <a:lumOff val="25000"/>
                </a:schemeClr>
              </a:solidFill>
            </a:endParaRPr>
          </a:p>
          <a:p>
            <a:pPr lvl="2">
              <a:buFont typeface="Wingdings 3" charset="2"/>
              <a:buChar char=""/>
              <a:defRPr/>
            </a:pPr>
            <a:endParaRPr lang="nl-NL" sz="3431" dirty="0" smtClean="0"/>
          </a:p>
        </p:txBody>
      </p:sp>
    </p:spTree>
    <p:extLst>
      <p:ext uri="{BB962C8B-B14F-4D97-AF65-F5344CB8AC3E}">
        <p14:creationId xmlns:p14="http://schemas.microsoft.com/office/powerpoint/2010/main" val="2872136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1806498"/>
            <a:ext cx="15214554" cy="6590179"/>
          </a:xfrm>
        </p:spPr>
        <p:txBody>
          <a:bodyPr rtlCol="0">
            <a:normAutofit/>
          </a:bodyPr>
          <a:lstStyle/>
          <a:p>
            <a:pPr lvl="1">
              <a:buFont typeface="Wingdings 3" charset="2"/>
              <a:buChar char=""/>
              <a:defRPr/>
            </a:pPr>
            <a:r>
              <a:rPr lang="nl-NL" sz="4000" dirty="0" smtClean="0"/>
              <a:t> </a:t>
            </a:r>
            <a:r>
              <a:rPr lang="nl-NL" sz="4800" dirty="0" err="1" smtClean="0"/>
              <a:t>Masterproef</a:t>
            </a:r>
            <a:r>
              <a:rPr lang="nl-NL" sz="4800" dirty="0" smtClean="0"/>
              <a:t>: </a:t>
            </a:r>
          </a:p>
          <a:p>
            <a:pPr lvl="1">
              <a:buFont typeface="Wingdings 3" charset="2"/>
              <a:buChar char=""/>
              <a:defRPr/>
            </a:pPr>
            <a:endParaRPr lang="nl-NL" sz="4800" dirty="0" smtClean="0"/>
          </a:p>
          <a:p>
            <a:pPr lvl="2">
              <a:buFont typeface="Wingdings 3" charset="2"/>
              <a:buChar char=""/>
              <a:defRPr/>
            </a:pPr>
            <a:r>
              <a:rPr lang="nl-NL" altLang="nl-BE" sz="4400" dirty="0" smtClean="0"/>
              <a:t> 15 </a:t>
            </a:r>
            <a:r>
              <a:rPr lang="nl-NL" altLang="nl-BE" sz="4400" dirty="0" err="1" smtClean="0"/>
              <a:t>ECTS</a:t>
            </a:r>
            <a:r>
              <a:rPr lang="nl-NL" altLang="nl-BE" sz="4400" dirty="0" smtClean="0"/>
              <a:t> =&gt; ca. 20 000 woorden</a:t>
            </a:r>
          </a:p>
          <a:p>
            <a:pPr lvl="2">
              <a:buFont typeface="Wingdings 3" charset="2"/>
              <a:buChar char=""/>
              <a:defRPr/>
            </a:pPr>
            <a:endParaRPr lang="nl-NL" altLang="nl-BE" sz="4400" dirty="0" smtClean="0"/>
          </a:p>
          <a:p>
            <a:pPr lvl="2">
              <a:buFont typeface="Wingdings 3" charset="2"/>
              <a:buChar char=""/>
              <a:defRPr/>
            </a:pPr>
            <a:r>
              <a:rPr lang="nl-NL" altLang="nl-BE" sz="4400" dirty="0" smtClean="0"/>
              <a:t>  3 beoordelaars, waarvan 1 extern</a:t>
            </a:r>
          </a:p>
          <a:p>
            <a:pPr lvl="2">
              <a:buFont typeface="Wingdings 3" charset="2"/>
              <a:buChar char=""/>
              <a:defRPr/>
            </a:pPr>
            <a:endParaRPr lang="nl-NL" altLang="nl-BE" sz="4400" dirty="0" smtClean="0"/>
          </a:p>
          <a:p>
            <a:pPr lvl="2">
              <a:buFont typeface="Wingdings 3" charset="2"/>
              <a:buChar char=""/>
              <a:defRPr/>
            </a:pPr>
            <a:r>
              <a:rPr lang="en-GB" altLang="nl-BE" sz="4400" dirty="0" smtClean="0"/>
              <a:t> </a:t>
            </a:r>
            <a:r>
              <a:rPr lang="en-GB" altLang="nl-BE" sz="4400" dirty="0" err="1" smtClean="0"/>
              <a:t>Mondelinge</a:t>
            </a:r>
            <a:r>
              <a:rPr lang="en-GB" altLang="nl-BE" sz="4400" dirty="0" smtClean="0"/>
              <a:t> </a:t>
            </a:r>
            <a:r>
              <a:rPr lang="en-GB" altLang="nl-BE" sz="4400" dirty="0" err="1" smtClean="0"/>
              <a:t>verdediging</a:t>
            </a:r>
            <a:endParaRPr lang="en-GB" altLang="nl-BE" sz="4400" dirty="0" smtClean="0"/>
          </a:p>
          <a:p>
            <a:pPr lvl="2">
              <a:buFont typeface="Wingdings 3" charset="2"/>
              <a:buChar char=""/>
              <a:defRPr/>
            </a:pPr>
            <a:endParaRPr lang="nl-NL" sz="3431" dirty="0" smtClean="0"/>
          </a:p>
        </p:txBody>
      </p:sp>
    </p:spTree>
    <p:extLst>
      <p:ext uri="{BB962C8B-B14F-4D97-AF65-F5344CB8AC3E}">
        <p14:creationId xmlns:p14="http://schemas.microsoft.com/office/powerpoint/2010/main" val="1456400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3"/>
          <p:cNvSpPr>
            <a:spLocks noGrp="1"/>
          </p:cNvSpPr>
          <p:nvPr>
            <p:ph type="title"/>
          </p:nvPr>
        </p:nvSpPr>
        <p:spPr>
          <a:xfrm>
            <a:off x="1345721" y="1121434"/>
            <a:ext cx="12848399" cy="4226944"/>
          </a:xfrm>
        </p:spPr>
        <p:txBody>
          <a:bodyPr/>
          <a:lstStyle/>
          <a:p>
            <a:pPr eaLnBrk="1" hangingPunct="1"/>
            <a:r>
              <a:rPr lang="nl-NL" altLang="nl-BE" dirty="0" smtClean="0"/>
              <a:t>IV. Vergelijkende moderne letterkunde</a:t>
            </a:r>
            <a:endParaRPr lang="nl-BE" altLang="nl-BE" dirty="0" smtClean="0"/>
          </a:p>
        </p:txBody>
      </p:sp>
      <p:sp>
        <p:nvSpPr>
          <p:cNvPr id="5" name="Tijdelijke aanduiding voor tekst 4"/>
          <p:cNvSpPr>
            <a:spLocks noGrp="1"/>
          </p:cNvSpPr>
          <p:nvPr>
            <p:ph type="body" idx="1"/>
          </p:nvPr>
        </p:nvSpPr>
        <p:spPr>
          <a:xfrm>
            <a:off x="4930457" y="5093547"/>
            <a:ext cx="9374293" cy="1223716"/>
          </a:xfrm>
        </p:spPr>
        <p:txBody>
          <a:bodyPr rtlCol="0">
            <a:normAutofit/>
          </a:bodyPr>
          <a:lstStyle/>
          <a:p>
            <a:pPr>
              <a:defRPr/>
            </a:pPr>
            <a:r>
              <a:rPr lang="nl-NL" dirty="0" smtClean="0"/>
              <a:t> </a:t>
            </a:r>
            <a:endParaRPr lang="nl-BE" dirty="0"/>
          </a:p>
        </p:txBody>
      </p:sp>
      <p:pic>
        <p:nvPicPr>
          <p:cNvPr id="2050" name="Picture 2" descr="Afbeelding kan het volgende bevatten: 6 mensen, zittende mensen en schoe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555" y="3175990"/>
            <a:ext cx="85725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07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BE" altLang="nl-BE" u="none" dirty="0" smtClean="0">
                <a:solidFill>
                  <a:srgbClr val="4D4D4D"/>
                </a:solidFill>
              </a:rPr>
              <a:t>PROFIEL VAN DE OPLEIDING </a:t>
            </a:r>
            <a:endParaRPr lang="nl-BE" altLang="nl-BE" u="none" dirty="0">
              <a:solidFill>
                <a:srgbClr val="4D4D4D"/>
              </a:solidFill>
            </a:endParaRPr>
          </a:p>
        </p:txBody>
      </p:sp>
      <p:sp>
        <p:nvSpPr>
          <p:cNvPr id="9219" name="Tijdelijke aanduiding voor inhoud 2"/>
          <p:cNvSpPr>
            <a:spLocks noGrp="1"/>
          </p:cNvSpPr>
          <p:nvPr>
            <p:ph idx="1"/>
          </p:nvPr>
        </p:nvSpPr>
        <p:spPr>
          <a:xfrm>
            <a:off x="830263" y="1619250"/>
            <a:ext cx="15705137" cy="6270625"/>
          </a:xfrm>
        </p:spPr>
        <p:txBody>
          <a:bodyPr>
            <a:noAutofit/>
          </a:bodyPr>
          <a:lstStyle/>
          <a:p>
            <a:pPr eaLnBrk="1" hangingPunct="1">
              <a:buFont typeface="Arial" panose="020B0604020202020204" pitchFamily="34" charset="0"/>
              <a:buNone/>
            </a:pPr>
            <a:r>
              <a:rPr lang="nl-BE" altLang="nl-BE" sz="2000" dirty="0" smtClean="0">
                <a:latin typeface="Calibri" panose="020F0502020204030204" pitchFamily="34" charset="0"/>
              </a:rPr>
              <a:t>De Master Vergelijkende Moderne Letterkunde is een opleiding waarin de student </a:t>
            </a:r>
            <a:br>
              <a:rPr lang="nl-BE" altLang="nl-BE" sz="2000" dirty="0" smtClean="0">
                <a:latin typeface="Calibri" panose="020F0502020204030204" pitchFamily="34" charset="0"/>
              </a:rPr>
            </a:br>
            <a:r>
              <a:rPr lang="nl-BE" altLang="nl-BE" sz="2000" dirty="0" smtClean="0">
                <a:latin typeface="Calibri" panose="020F0502020204030204" pitchFamily="34" charset="0"/>
              </a:rPr>
              <a:t/>
            </a:r>
            <a:br>
              <a:rPr lang="nl-BE" altLang="nl-BE" sz="2000" dirty="0" smtClean="0">
                <a:latin typeface="Calibri" panose="020F0502020204030204" pitchFamily="34" charset="0"/>
              </a:rPr>
            </a:br>
            <a:r>
              <a:rPr lang="nl-BE" altLang="nl-BE" sz="2000" dirty="0" smtClean="0">
                <a:latin typeface="Calibri" panose="020F0502020204030204" pitchFamily="34" charset="0"/>
              </a:rPr>
              <a:t>	(1) </a:t>
            </a:r>
            <a:r>
              <a:rPr lang="nl-BE" altLang="nl-BE" sz="2000" b="1" dirty="0" smtClean="0">
                <a:latin typeface="Calibri" panose="020F0502020204030204" pitchFamily="34" charset="0"/>
              </a:rPr>
              <a:t>wetenschappelijke kennis</a:t>
            </a:r>
            <a:r>
              <a:rPr lang="nl-BE" altLang="nl-BE" sz="2000" dirty="0" smtClean="0">
                <a:latin typeface="Calibri" panose="020F0502020204030204" pitchFamily="34" charset="0"/>
              </a:rPr>
              <a:t> en vaardigheden aanleert met betrekking tot literatuur en literatuurwetenschap en </a:t>
            </a:r>
            <a:br>
              <a:rPr lang="nl-BE" altLang="nl-BE" sz="2000" dirty="0" smtClean="0">
                <a:latin typeface="Calibri" panose="020F0502020204030204" pitchFamily="34" charset="0"/>
              </a:rPr>
            </a:br>
            <a:r>
              <a:rPr lang="nl-BE" altLang="nl-BE" sz="2000" dirty="0" smtClean="0">
                <a:latin typeface="Calibri" panose="020F0502020204030204" pitchFamily="34" charset="0"/>
              </a:rPr>
              <a:t>	(2) die kennis en vaardigheden in verband leert te brengen met de </a:t>
            </a:r>
            <a:r>
              <a:rPr lang="nl-BE" altLang="nl-BE" sz="2000" b="1" dirty="0" smtClean="0">
                <a:latin typeface="Calibri" panose="020F0502020204030204" pitchFamily="34" charset="0"/>
              </a:rPr>
              <a:t>maatschappelijke werkelijkheid </a:t>
            </a:r>
            <a:r>
              <a:rPr lang="nl-BE" altLang="nl-BE" sz="2000" dirty="0" smtClean="0">
                <a:latin typeface="Calibri" panose="020F0502020204030204" pitchFamily="34" charset="0"/>
              </a:rPr>
              <a:t>en het actuele literair-culturele bedrijf. </a:t>
            </a:r>
          </a:p>
          <a:p>
            <a:pPr eaLnBrk="1" hangingPunct="1">
              <a:buFont typeface="Arial" panose="020B0604020202020204" pitchFamily="34" charset="0"/>
              <a:buNone/>
            </a:pPr>
            <a:endParaRPr lang="nl-BE" altLang="nl-BE" sz="2000" dirty="0" smtClean="0">
              <a:solidFill>
                <a:srgbClr val="000000"/>
              </a:solidFill>
              <a:latin typeface="Calibri" panose="020F0502020204030204" pitchFamily="34" charset="0"/>
            </a:endParaRPr>
          </a:p>
          <a:p>
            <a:pPr eaLnBrk="1" hangingPunct="1">
              <a:buFont typeface="Arial" panose="020B0604020202020204" pitchFamily="34" charset="0"/>
              <a:buNone/>
            </a:pPr>
            <a:r>
              <a:rPr lang="nl-BE" altLang="nl-BE" sz="2000" dirty="0" smtClean="0">
                <a:solidFill>
                  <a:srgbClr val="000000"/>
                </a:solidFill>
                <a:latin typeface="Calibri" panose="020F0502020204030204" pitchFamily="34" charset="0"/>
              </a:rPr>
              <a:t>In tegenstelling tot de masteropleiding Taal- en Letterkunde, waarin ook taalkunde centraal staat, focust zij zich volledig op letterkundige kennis en vaardigheden.</a:t>
            </a:r>
            <a:r>
              <a:rPr lang="nl-BE" altLang="nl-BE" sz="2000" dirty="0" smtClean="0">
                <a:solidFill>
                  <a:srgbClr val="FFFFFF"/>
                </a:solidFill>
                <a:latin typeface="Calibri" panose="020F0502020204030204" pitchFamily="34" charset="0"/>
              </a:rPr>
              <a:t/>
            </a:r>
            <a:br>
              <a:rPr lang="nl-BE" altLang="nl-BE" sz="2000" dirty="0" smtClean="0">
                <a:solidFill>
                  <a:srgbClr val="FFFFFF"/>
                </a:solidFill>
                <a:latin typeface="Calibri" panose="020F0502020204030204" pitchFamily="34" charset="0"/>
              </a:rPr>
            </a:br>
            <a:r>
              <a:rPr lang="nl-BE" altLang="nl-BE" sz="2000" dirty="0" smtClean="0">
                <a:solidFill>
                  <a:srgbClr val="FFFFFF"/>
                </a:solidFill>
                <a:latin typeface="Calibri" panose="020F0502020204030204" pitchFamily="34" charset="0"/>
              </a:rPr>
              <a:t/>
            </a:r>
            <a:br>
              <a:rPr lang="nl-BE" altLang="nl-BE" sz="2000" dirty="0" smtClean="0">
                <a:solidFill>
                  <a:srgbClr val="FFFFFF"/>
                </a:solidFill>
                <a:latin typeface="Calibri" panose="020F0502020204030204" pitchFamily="34" charset="0"/>
              </a:rPr>
            </a:br>
            <a:r>
              <a:rPr lang="nl-BE" altLang="nl-BE" sz="2000" dirty="0" smtClean="0">
                <a:solidFill>
                  <a:srgbClr val="000000"/>
                </a:solidFill>
                <a:latin typeface="Calibri" panose="020F0502020204030204" pitchFamily="34" charset="0"/>
              </a:rPr>
              <a:t>Deze masteropleiding heeft te maken met 'vergelijkende' letterkunde omdat zij </a:t>
            </a:r>
            <a:br>
              <a:rPr lang="nl-BE" altLang="nl-BE" sz="2000" dirty="0" smtClean="0">
                <a:solidFill>
                  <a:srgbClr val="000000"/>
                </a:solidFill>
                <a:latin typeface="Calibri" panose="020F0502020204030204" pitchFamily="34" charset="0"/>
              </a:rPr>
            </a:br>
            <a:r>
              <a:rPr lang="nl-BE" altLang="nl-BE" sz="2000" dirty="0" smtClean="0">
                <a:solidFill>
                  <a:srgbClr val="000000"/>
                </a:solidFill>
                <a:latin typeface="Calibri" panose="020F0502020204030204" pitchFamily="34" charset="0"/>
              </a:rPr>
              <a:t/>
            </a:r>
            <a:br>
              <a:rPr lang="nl-BE" altLang="nl-BE" sz="2000" dirty="0" smtClean="0">
                <a:solidFill>
                  <a:srgbClr val="000000"/>
                </a:solidFill>
                <a:latin typeface="Calibri" panose="020F0502020204030204" pitchFamily="34" charset="0"/>
              </a:rPr>
            </a:br>
            <a:r>
              <a:rPr lang="nl-BE" altLang="nl-BE" sz="2000" dirty="0" smtClean="0">
                <a:solidFill>
                  <a:srgbClr val="000000"/>
                </a:solidFill>
                <a:latin typeface="Calibri" panose="020F0502020204030204" pitchFamily="34" charset="0"/>
              </a:rPr>
              <a:t>	(1) uitvoerig aandacht schenkt aan theoretische invalshoeken op literatuur; omdat zij </a:t>
            </a:r>
            <a:br>
              <a:rPr lang="nl-BE" altLang="nl-BE" sz="2000" dirty="0" smtClean="0">
                <a:solidFill>
                  <a:srgbClr val="000000"/>
                </a:solidFill>
                <a:latin typeface="Calibri" panose="020F0502020204030204" pitchFamily="34" charset="0"/>
              </a:rPr>
            </a:br>
            <a:r>
              <a:rPr lang="nl-BE" altLang="nl-BE" sz="2000" dirty="0" smtClean="0">
                <a:solidFill>
                  <a:srgbClr val="000000"/>
                </a:solidFill>
                <a:latin typeface="Calibri" panose="020F0502020204030204" pitchFamily="34" charset="0"/>
              </a:rPr>
              <a:t>	(2) toepassing van theorie op concrete teksten stimuleert en ten slotte omdat </a:t>
            </a:r>
            <a:br>
              <a:rPr lang="nl-BE" altLang="nl-BE" sz="2000" dirty="0" smtClean="0">
                <a:solidFill>
                  <a:srgbClr val="000000"/>
                </a:solidFill>
                <a:latin typeface="Calibri" panose="020F0502020204030204" pitchFamily="34" charset="0"/>
              </a:rPr>
            </a:br>
            <a:r>
              <a:rPr lang="nl-BE" altLang="nl-BE" sz="2000" dirty="0" smtClean="0">
                <a:solidFill>
                  <a:srgbClr val="000000"/>
                </a:solidFill>
                <a:latin typeface="Calibri" panose="020F0502020204030204" pitchFamily="34" charset="0"/>
              </a:rPr>
              <a:t>	(3) fenomenen uit verschillende </a:t>
            </a:r>
            <a:r>
              <a:rPr lang="nl-BE" altLang="nl-BE" sz="2000" dirty="0" err="1" smtClean="0">
                <a:solidFill>
                  <a:srgbClr val="000000"/>
                </a:solidFill>
                <a:latin typeface="Calibri" panose="020F0502020204030204" pitchFamily="34" charset="0"/>
              </a:rPr>
              <a:t>taalspecifieke</a:t>
            </a:r>
            <a:r>
              <a:rPr lang="nl-BE" altLang="nl-BE" sz="2000" dirty="0" smtClean="0">
                <a:solidFill>
                  <a:srgbClr val="000000"/>
                </a:solidFill>
                <a:latin typeface="Calibri" panose="020F0502020204030204" pitchFamily="34" charset="0"/>
              </a:rPr>
              <a:t> literaire tradities over de taalgrenzen heen worden bestudeerd. </a:t>
            </a:r>
            <a:br>
              <a:rPr lang="nl-BE" altLang="nl-BE" sz="2000" dirty="0" smtClean="0">
                <a:solidFill>
                  <a:srgbClr val="000000"/>
                </a:solidFill>
                <a:latin typeface="Calibri" panose="020F0502020204030204" pitchFamily="34" charset="0"/>
              </a:rPr>
            </a:br>
            <a:r>
              <a:rPr lang="nl-BE" altLang="nl-BE" sz="2000" dirty="0" smtClean="0">
                <a:solidFill>
                  <a:srgbClr val="000000"/>
                </a:solidFill>
                <a:latin typeface="Calibri" panose="020F0502020204030204" pitchFamily="34" charset="0"/>
              </a:rPr>
              <a:t/>
            </a:r>
            <a:br>
              <a:rPr lang="nl-BE" altLang="nl-BE" sz="2000" dirty="0" smtClean="0">
                <a:solidFill>
                  <a:srgbClr val="000000"/>
                </a:solidFill>
                <a:latin typeface="Calibri" panose="020F0502020204030204" pitchFamily="34" charset="0"/>
              </a:rPr>
            </a:br>
            <a:r>
              <a:rPr lang="nl-BE" altLang="nl-BE" sz="2000" dirty="0" smtClean="0">
                <a:solidFill>
                  <a:srgbClr val="000000"/>
                </a:solidFill>
                <a:latin typeface="Calibri" panose="020F0502020204030204" pitchFamily="34" charset="0"/>
              </a:rPr>
              <a:t>Zo onderscheidt ze zich andermaal van de masteropleiding Taal- en Letterkunde, waarin voornamelijk </a:t>
            </a:r>
            <a:r>
              <a:rPr lang="nl-BE" altLang="nl-BE" sz="2000" dirty="0" err="1" smtClean="0">
                <a:solidFill>
                  <a:srgbClr val="000000"/>
                </a:solidFill>
                <a:latin typeface="Calibri" panose="020F0502020204030204" pitchFamily="34" charset="0"/>
              </a:rPr>
              <a:t>taalspecifieke</a:t>
            </a:r>
            <a:r>
              <a:rPr lang="nl-BE" altLang="nl-BE" sz="2000" dirty="0" smtClean="0">
                <a:solidFill>
                  <a:srgbClr val="000000"/>
                </a:solidFill>
                <a:latin typeface="Calibri" panose="020F0502020204030204" pitchFamily="34" charset="0"/>
              </a:rPr>
              <a:t> literaire fenomenen bestudeerd worden. Deze masteropleiding heeft 'modern' in haar naam omdat zij scherp stelt op moderne en hedendaagse literaire fenomenen vanaf de negentiende eeuw. Zo onderscheidt ze zich van de master Historische Taal- en Letterkunde. </a:t>
            </a:r>
            <a:br>
              <a:rPr lang="nl-BE" altLang="nl-BE" sz="2000" dirty="0" smtClean="0">
                <a:solidFill>
                  <a:srgbClr val="000000"/>
                </a:solidFill>
                <a:latin typeface="Calibri" panose="020F0502020204030204" pitchFamily="34" charset="0"/>
              </a:rPr>
            </a:br>
            <a:r>
              <a:rPr lang="nl-BE" altLang="nl-BE" sz="2000" dirty="0" smtClean="0">
                <a:solidFill>
                  <a:srgbClr val="000000"/>
                </a:solidFill>
                <a:latin typeface="Calibri" panose="020F0502020204030204" pitchFamily="34" charset="0"/>
              </a:rPr>
              <a:t> </a:t>
            </a:r>
            <a:endParaRPr lang="nl-NL" altLang="nl-BE" sz="2000" dirty="0" smtClean="0"/>
          </a:p>
        </p:txBody>
      </p:sp>
      <p:sp>
        <p:nvSpPr>
          <p:cNvPr id="4" name="Tijdelijke aanduiding voor dianummer 3"/>
          <p:cNvSpPr>
            <a:spLocks noGrp="1"/>
          </p:cNvSpPr>
          <p:nvPr>
            <p:ph type="sldNum" sz="quarter" idx="12"/>
          </p:nvPr>
        </p:nvSpPr>
        <p:spPr/>
        <p:txBody>
          <a:bodyPr/>
          <a:lstStyle/>
          <a:p>
            <a:fld id="{D79EC456-B45B-433E-BBB0-8D353552E4B3}" type="slidenum">
              <a:rPr lang="nl-BE" altLang="nl-BE"/>
              <a:pPr/>
              <a:t>44</a:t>
            </a:fld>
            <a:endParaRPr lang="nl-BE" altLang="nl-BE"/>
          </a:p>
        </p:txBody>
      </p:sp>
    </p:spTree>
    <p:extLst>
      <p:ext uri="{BB962C8B-B14F-4D97-AF65-F5344CB8AC3E}">
        <p14:creationId xmlns:p14="http://schemas.microsoft.com/office/powerpoint/2010/main" val="413570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BE" altLang="nl-BE" u="none" dirty="0" smtClean="0">
                <a:solidFill>
                  <a:srgbClr val="4D4D4D"/>
                </a:solidFill>
              </a:rPr>
              <a:t>ALGEMENE VAKKEN</a:t>
            </a:r>
            <a:endParaRPr lang="nl-BE" altLang="nl-BE" u="none" dirty="0">
              <a:solidFill>
                <a:srgbClr val="4D4D4D"/>
              </a:solidFill>
            </a:endParaRPr>
          </a:p>
        </p:txBody>
      </p:sp>
      <p:sp>
        <p:nvSpPr>
          <p:cNvPr id="11267" name="Tijdelijke aanduiding voor inhoud 2"/>
          <p:cNvSpPr>
            <a:spLocks noGrp="1"/>
          </p:cNvSpPr>
          <p:nvPr>
            <p:ph idx="1"/>
          </p:nvPr>
        </p:nvSpPr>
        <p:spPr>
          <a:xfrm>
            <a:off x="836613" y="2224088"/>
            <a:ext cx="15698787" cy="5665787"/>
          </a:xfrm>
        </p:spPr>
        <p:txBody>
          <a:bodyPr>
            <a:normAutofit/>
          </a:bodyPr>
          <a:lstStyle/>
          <a:p>
            <a:pPr lvl="1">
              <a:buNone/>
            </a:pPr>
            <a:r>
              <a:rPr lang="nl-BE" altLang="nl-BE" sz="3600" b="1" dirty="0" smtClean="0"/>
              <a:t>Verplicht: </a:t>
            </a:r>
          </a:p>
          <a:p>
            <a:pPr lvl="1">
              <a:buNone/>
            </a:pPr>
            <a:r>
              <a:rPr lang="nl-BE" altLang="nl-BE" sz="3600" dirty="0" smtClean="0"/>
              <a:t>Literatuur </a:t>
            </a:r>
            <a:r>
              <a:rPr lang="nl-BE" altLang="nl-BE" sz="3600" dirty="0"/>
              <a:t>in het culturele veld </a:t>
            </a:r>
            <a:r>
              <a:rPr lang="nl-BE" altLang="nl-BE" sz="3600" dirty="0" smtClean="0"/>
              <a:t> </a:t>
            </a:r>
            <a:endParaRPr lang="nl-BE" altLang="nl-BE" sz="3600" dirty="0"/>
          </a:p>
          <a:p>
            <a:pPr lvl="1">
              <a:buFont typeface="Arial" panose="020B0604020202020204" pitchFamily="34" charset="0"/>
              <a:buNone/>
            </a:pPr>
            <a:endParaRPr lang="nl-BE" altLang="nl-BE" sz="3600" dirty="0" smtClean="0"/>
          </a:p>
          <a:p>
            <a:pPr lvl="1">
              <a:buFont typeface="Arial" panose="020B0604020202020204" pitchFamily="34" charset="0"/>
              <a:buNone/>
            </a:pPr>
            <a:r>
              <a:rPr lang="nl-BE" altLang="nl-BE" sz="3600" b="1" dirty="0" smtClean="0"/>
              <a:t>2 te kiezen uit: </a:t>
            </a:r>
          </a:p>
          <a:p>
            <a:pPr lvl="1">
              <a:buFont typeface="Arial" panose="020B0604020202020204" pitchFamily="34" charset="0"/>
              <a:buNone/>
            </a:pPr>
            <a:r>
              <a:rPr lang="nl-BE" altLang="nl-BE" sz="3600" dirty="0" smtClean="0"/>
              <a:t>Literatuur en maatschappij 																 </a:t>
            </a:r>
          </a:p>
          <a:p>
            <a:pPr lvl="1">
              <a:buFont typeface="Arial" panose="020B0604020202020204" pitchFamily="34" charset="0"/>
              <a:buNone/>
            </a:pPr>
            <a:r>
              <a:rPr lang="nl-BE" altLang="nl-BE" sz="3600" dirty="0" smtClean="0"/>
              <a:t>Literatuur en kritiek [Nieuw vak] </a:t>
            </a:r>
          </a:p>
          <a:p>
            <a:pPr lvl="1">
              <a:buFont typeface="Arial" panose="020B0604020202020204" pitchFamily="34" charset="0"/>
              <a:buNone/>
            </a:pPr>
            <a:r>
              <a:rPr lang="nl-BE" altLang="nl-BE" sz="3600" dirty="0" smtClean="0"/>
              <a:t>Literatuur en interdisciplinariteit </a:t>
            </a:r>
          </a:p>
        </p:txBody>
      </p:sp>
      <p:sp>
        <p:nvSpPr>
          <p:cNvPr id="4" name="Tijdelijke aanduiding voor dianummer 3"/>
          <p:cNvSpPr>
            <a:spLocks noGrp="1"/>
          </p:cNvSpPr>
          <p:nvPr>
            <p:ph type="sldNum" sz="quarter" idx="12"/>
          </p:nvPr>
        </p:nvSpPr>
        <p:spPr/>
        <p:txBody>
          <a:bodyPr/>
          <a:lstStyle/>
          <a:p>
            <a:fld id="{E03C5A20-1427-4A0C-9C32-8BA020ECD97E}" type="slidenum">
              <a:rPr lang="nl-BE" altLang="nl-BE"/>
              <a:pPr/>
              <a:t>45</a:t>
            </a:fld>
            <a:endParaRPr lang="nl-BE" altLang="nl-BE"/>
          </a:p>
        </p:txBody>
      </p:sp>
    </p:spTree>
    <p:extLst>
      <p:ext uri="{BB962C8B-B14F-4D97-AF65-F5344CB8AC3E}">
        <p14:creationId xmlns:p14="http://schemas.microsoft.com/office/powerpoint/2010/main" val="625076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BE" altLang="nl-BE" u="none" dirty="0" smtClean="0">
                <a:solidFill>
                  <a:srgbClr val="4D4D4D"/>
                </a:solidFill>
              </a:rPr>
              <a:t>LETTERKUNDIGE VAKKEN</a:t>
            </a:r>
            <a:endParaRPr lang="nl-BE" altLang="nl-BE" u="none" dirty="0">
              <a:solidFill>
                <a:srgbClr val="4D4D4D"/>
              </a:solidFill>
            </a:endParaRPr>
          </a:p>
        </p:txBody>
      </p:sp>
      <p:sp>
        <p:nvSpPr>
          <p:cNvPr id="12291" name="Tijdelijke aanduiding voor inhoud 2"/>
          <p:cNvSpPr>
            <a:spLocks noGrp="1"/>
          </p:cNvSpPr>
          <p:nvPr>
            <p:ph idx="1"/>
          </p:nvPr>
        </p:nvSpPr>
        <p:spPr>
          <a:xfrm>
            <a:off x="836613" y="2224088"/>
            <a:ext cx="15698787" cy="5665787"/>
          </a:xfrm>
        </p:spPr>
        <p:txBody>
          <a:bodyPr/>
          <a:lstStyle/>
          <a:p>
            <a:pPr eaLnBrk="1" hangingPunct="1">
              <a:lnSpc>
                <a:spcPct val="90000"/>
              </a:lnSpc>
              <a:buFont typeface="Arial" panose="020B0604020202020204" pitchFamily="34" charset="0"/>
              <a:buNone/>
            </a:pPr>
            <a:r>
              <a:rPr lang="nl-BE" altLang="nl-BE" sz="3600" dirty="0" smtClean="0"/>
              <a:t>Je bouwt voort op de talen uit je </a:t>
            </a:r>
            <a:r>
              <a:rPr lang="nl-BE" altLang="nl-BE" sz="3600" dirty="0" err="1" smtClean="0"/>
              <a:t>bachelor-opleiding</a:t>
            </a:r>
            <a:r>
              <a:rPr lang="nl-BE" altLang="nl-BE" sz="3600" dirty="0" smtClean="0"/>
              <a:t> en kiest hetzij uit beide hetzij uit een van beide ‘moderne’ letterkundige vakken voor ten minste 10 en maximaal 20 </a:t>
            </a:r>
            <a:r>
              <a:rPr lang="nl-BE" altLang="nl-BE" sz="3600" dirty="0" err="1" smtClean="0"/>
              <a:t>stp</a:t>
            </a:r>
            <a:r>
              <a:rPr lang="nl-BE" altLang="nl-BE" sz="3600" dirty="0" smtClean="0"/>
              <a:t>, </a:t>
            </a:r>
            <a:br>
              <a:rPr lang="nl-BE" altLang="nl-BE" sz="3600" dirty="0" smtClean="0"/>
            </a:br>
            <a:endParaRPr lang="nl-BE" altLang="nl-BE" sz="3600" dirty="0" smtClean="0"/>
          </a:p>
          <a:p>
            <a:pPr eaLnBrk="1" hangingPunct="1">
              <a:lnSpc>
                <a:spcPct val="90000"/>
              </a:lnSpc>
              <a:buFont typeface="Arial" panose="020B0604020202020204" pitchFamily="34" charset="0"/>
              <a:buNone/>
            </a:pPr>
            <a:r>
              <a:rPr lang="nl-BE" altLang="nl-BE" sz="3600" dirty="0" smtClean="0"/>
              <a:t>Als je maar voor 10 </a:t>
            </a:r>
            <a:r>
              <a:rPr lang="nl-BE" altLang="nl-BE" sz="3600" dirty="0" err="1" smtClean="0"/>
              <a:t>stp</a:t>
            </a:r>
            <a:r>
              <a:rPr lang="nl-BE" altLang="nl-BE" sz="3600" dirty="0" smtClean="0"/>
              <a:t>. letterkundige vakken kiest, kun je je curriculum aanvullen met </a:t>
            </a:r>
            <a:r>
              <a:rPr lang="nl-BE" altLang="nl-BE" sz="3600" b="1" dirty="0" smtClean="0"/>
              <a:t>keuzevakken</a:t>
            </a:r>
            <a:r>
              <a:rPr lang="nl-BE" altLang="nl-BE" sz="3600" dirty="0" smtClean="0"/>
              <a:t> uit het aanbod van de faculteit/universiteit als je daartoe toestemming krijgt van de examencommissie (link met masterproef of programma van de opleiding is voorwaarde)</a:t>
            </a:r>
            <a:br>
              <a:rPr lang="nl-BE" altLang="nl-BE" sz="3600" dirty="0" smtClean="0"/>
            </a:br>
            <a:endParaRPr lang="nl-BE" altLang="nl-BE" sz="3600" dirty="0" smtClean="0"/>
          </a:p>
        </p:txBody>
      </p:sp>
      <p:sp>
        <p:nvSpPr>
          <p:cNvPr id="4" name="Tijdelijke aanduiding voor dianummer 3"/>
          <p:cNvSpPr>
            <a:spLocks noGrp="1"/>
          </p:cNvSpPr>
          <p:nvPr>
            <p:ph type="sldNum" sz="quarter" idx="12"/>
          </p:nvPr>
        </p:nvSpPr>
        <p:spPr/>
        <p:txBody>
          <a:bodyPr/>
          <a:lstStyle/>
          <a:p>
            <a:fld id="{E7738B7D-5B5E-4E37-A8B1-F11AFFFDAA58}" type="slidenum">
              <a:rPr lang="nl-BE" altLang="nl-BE"/>
              <a:pPr/>
              <a:t>46</a:t>
            </a:fld>
            <a:endParaRPr lang="nl-BE" altLang="nl-BE"/>
          </a:p>
        </p:txBody>
      </p:sp>
    </p:spTree>
    <p:extLst>
      <p:ext uri="{BB962C8B-B14F-4D97-AF65-F5344CB8AC3E}">
        <p14:creationId xmlns:p14="http://schemas.microsoft.com/office/powerpoint/2010/main" val="1388382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NL" altLang="nl-BE" u="none" dirty="0" smtClean="0">
                <a:solidFill>
                  <a:srgbClr val="4D4D4D"/>
                </a:solidFill>
              </a:rPr>
              <a:t>Masterproef (15 </a:t>
            </a:r>
            <a:r>
              <a:rPr lang="nl-NL" altLang="nl-BE" u="none" dirty="0" err="1" smtClean="0">
                <a:solidFill>
                  <a:srgbClr val="4D4D4D"/>
                </a:solidFill>
              </a:rPr>
              <a:t>stp</a:t>
            </a:r>
            <a:r>
              <a:rPr lang="nl-NL" altLang="nl-BE" u="none" dirty="0" smtClean="0">
                <a:solidFill>
                  <a:srgbClr val="4D4D4D"/>
                </a:solidFill>
              </a:rPr>
              <a:t>)</a:t>
            </a:r>
            <a:endParaRPr lang="nl-BE" altLang="nl-BE" u="none" dirty="0">
              <a:solidFill>
                <a:srgbClr val="4D4D4D"/>
              </a:solidFill>
            </a:endParaRPr>
          </a:p>
        </p:txBody>
      </p:sp>
      <p:sp>
        <p:nvSpPr>
          <p:cNvPr id="14339" name="Tijdelijke aanduiding voor inhoud 2"/>
          <p:cNvSpPr>
            <a:spLocks noGrp="1"/>
          </p:cNvSpPr>
          <p:nvPr>
            <p:ph idx="1"/>
          </p:nvPr>
        </p:nvSpPr>
        <p:spPr>
          <a:xfrm>
            <a:off x="836613" y="2224088"/>
            <a:ext cx="15698787" cy="5665787"/>
          </a:xfrm>
        </p:spPr>
        <p:txBody>
          <a:bodyPr/>
          <a:lstStyle/>
          <a:p>
            <a:pPr marL="85725" indent="0" eaLnBrk="1" hangingPunct="1">
              <a:buNone/>
              <a:defRPr/>
            </a:pPr>
            <a:endParaRPr lang="nl-NL" altLang="nl-BE" dirty="0" smtClean="0"/>
          </a:p>
          <a:p>
            <a:pPr lvl="1" eaLnBrk="1" hangingPunct="1">
              <a:buFont typeface="Arial" charset="0"/>
              <a:buChar char="-"/>
              <a:defRPr/>
            </a:pPr>
            <a:r>
              <a:rPr lang="nl-NL" altLang="nl-BE" dirty="0" smtClean="0"/>
              <a:t>15 </a:t>
            </a:r>
            <a:r>
              <a:rPr lang="nl-NL" altLang="nl-BE" dirty="0" err="1" smtClean="0"/>
              <a:t>stp</a:t>
            </a:r>
            <a:r>
              <a:rPr lang="nl-NL" altLang="nl-BE" dirty="0" smtClean="0"/>
              <a:t>, 20.000 woorden </a:t>
            </a:r>
            <a:endParaRPr lang="nl-NL" altLang="nl-BE" dirty="0"/>
          </a:p>
          <a:p>
            <a:pPr lvl="1">
              <a:buFont typeface="Arial" charset="0"/>
              <a:buChar char="-"/>
              <a:defRPr/>
            </a:pPr>
            <a:r>
              <a:rPr lang="nl-NL" altLang="nl-BE" dirty="0" smtClean="0">
                <a:sym typeface="Wingdings" panose="05000000000000000000" pitchFamily="2" charset="2"/>
              </a:rPr>
              <a:t>géén mondelinge verdediging</a:t>
            </a:r>
            <a:endParaRPr lang="nl-NL" altLang="nl-BE" dirty="0">
              <a:sym typeface="Wingdings" panose="05000000000000000000" pitchFamily="2" charset="2"/>
            </a:endParaRPr>
          </a:p>
          <a:p>
            <a:pPr lvl="1">
              <a:buFont typeface="Arial" charset="0"/>
              <a:buChar char="-"/>
              <a:defRPr/>
            </a:pPr>
            <a:r>
              <a:rPr lang="nl-NL" altLang="nl-BE" dirty="0" smtClean="0">
                <a:sym typeface="Wingdings" panose="05000000000000000000" pitchFamily="2" charset="2"/>
              </a:rPr>
              <a:t>WEL: </a:t>
            </a:r>
            <a:r>
              <a:rPr lang="nl-NL" altLang="nl-BE" dirty="0" smtClean="0"/>
              <a:t>presentatie </a:t>
            </a:r>
            <a:r>
              <a:rPr lang="nl-NL" altLang="nl-BE" dirty="0"/>
              <a:t>stand van </a:t>
            </a:r>
            <a:r>
              <a:rPr lang="nl-NL" altLang="nl-BE" dirty="0" smtClean="0"/>
              <a:t>zaken einde semester 1</a:t>
            </a:r>
            <a:endParaRPr lang="nl-NL" altLang="nl-BE" dirty="0"/>
          </a:p>
          <a:p>
            <a:pPr lvl="1" eaLnBrk="1" hangingPunct="1">
              <a:buFont typeface="Arial" charset="0"/>
              <a:buChar char="-"/>
              <a:defRPr/>
            </a:pPr>
            <a:endParaRPr lang="nl-NL" altLang="nl-BE" dirty="0" smtClean="0"/>
          </a:p>
          <a:p>
            <a:pPr marL="85725" indent="0" eaLnBrk="1" hangingPunct="1">
              <a:buFont typeface="Arial" charset="0"/>
              <a:buNone/>
              <a:defRPr/>
            </a:pPr>
            <a:endParaRPr lang="nl-NL" altLang="nl-BE" dirty="0" smtClean="0"/>
          </a:p>
        </p:txBody>
      </p:sp>
      <p:sp>
        <p:nvSpPr>
          <p:cNvPr id="4" name="Tijdelijke aanduiding voor dianummer 3"/>
          <p:cNvSpPr>
            <a:spLocks noGrp="1"/>
          </p:cNvSpPr>
          <p:nvPr>
            <p:ph type="sldNum" sz="quarter" idx="12"/>
          </p:nvPr>
        </p:nvSpPr>
        <p:spPr/>
        <p:txBody>
          <a:bodyPr/>
          <a:lstStyle/>
          <a:p>
            <a:fld id="{127808E1-9B19-43BF-97B8-66F0A3DBCC2F}" type="slidenum">
              <a:rPr lang="nl-BE" altLang="nl-BE"/>
              <a:pPr/>
              <a:t>47</a:t>
            </a:fld>
            <a:endParaRPr lang="nl-BE" altLang="nl-BE"/>
          </a:p>
        </p:txBody>
      </p:sp>
    </p:spTree>
    <p:extLst>
      <p:ext uri="{BB962C8B-B14F-4D97-AF65-F5344CB8AC3E}">
        <p14:creationId xmlns:p14="http://schemas.microsoft.com/office/powerpoint/2010/main" val="4200803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NL" altLang="nl-BE" dirty="0" smtClean="0">
                <a:solidFill>
                  <a:srgbClr val="4D4D4D"/>
                </a:solidFill>
              </a:rPr>
              <a:t>STAGE (10 </a:t>
            </a:r>
            <a:r>
              <a:rPr lang="nl-NL" altLang="nl-BE" dirty="0" err="1" smtClean="0">
                <a:solidFill>
                  <a:srgbClr val="4D4D4D"/>
                </a:solidFill>
              </a:rPr>
              <a:t>stp</a:t>
            </a:r>
            <a:r>
              <a:rPr lang="nl-NL" altLang="nl-BE" dirty="0" smtClean="0">
                <a:solidFill>
                  <a:srgbClr val="4D4D4D"/>
                </a:solidFill>
              </a:rPr>
              <a:t>)</a:t>
            </a:r>
            <a:endParaRPr lang="nl-BE" altLang="nl-BE" dirty="0">
              <a:solidFill>
                <a:srgbClr val="4D4D4D"/>
              </a:solidFill>
            </a:endParaRPr>
          </a:p>
        </p:txBody>
      </p:sp>
      <p:sp>
        <p:nvSpPr>
          <p:cNvPr id="15363" name="Tijdelijke aanduiding voor inhoud 2"/>
          <p:cNvSpPr>
            <a:spLocks noGrp="1"/>
          </p:cNvSpPr>
          <p:nvPr>
            <p:ph idx="1"/>
          </p:nvPr>
        </p:nvSpPr>
        <p:spPr>
          <a:xfrm>
            <a:off x="823913" y="2187575"/>
            <a:ext cx="15698787" cy="5665788"/>
          </a:xfrm>
        </p:spPr>
        <p:txBody>
          <a:bodyPr/>
          <a:lstStyle/>
          <a:p>
            <a:pPr marL="85725" indent="0" eaLnBrk="1" hangingPunct="1">
              <a:buFont typeface="Arial" panose="020B0604020202020204" pitchFamily="34" charset="0"/>
              <a:buNone/>
            </a:pPr>
            <a:r>
              <a:rPr lang="nl-NL" altLang="nl-BE" sz="3600" dirty="0" smtClean="0"/>
              <a:t>Twee mogelijke trajecten</a:t>
            </a:r>
            <a:br>
              <a:rPr lang="nl-NL" altLang="nl-BE" sz="3600" dirty="0" smtClean="0"/>
            </a:br>
            <a:r>
              <a:rPr lang="nl-NL" altLang="nl-BE" sz="3600" dirty="0" smtClean="0"/>
              <a:t>		&gt; Onderzoeksstage (</a:t>
            </a:r>
            <a:r>
              <a:rPr lang="nl-NL" altLang="nl-BE" sz="3600" dirty="0" err="1" smtClean="0"/>
              <a:t>UGent</a:t>
            </a:r>
            <a:r>
              <a:rPr lang="nl-NL" altLang="nl-BE" sz="3600" dirty="0" smtClean="0"/>
              <a:t> of extern)</a:t>
            </a:r>
            <a:br>
              <a:rPr lang="nl-NL" altLang="nl-BE" sz="3600" dirty="0" smtClean="0"/>
            </a:br>
            <a:r>
              <a:rPr lang="nl-NL" altLang="nl-BE" sz="3600" dirty="0" smtClean="0"/>
              <a:t>		&gt; Professionele stage (extern)</a:t>
            </a:r>
          </a:p>
          <a:p>
            <a:pPr marL="85725" indent="0" eaLnBrk="1" hangingPunct="1">
              <a:buFont typeface="Arial" panose="020B0604020202020204" pitchFamily="34" charset="0"/>
              <a:buNone/>
            </a:pPr>
            <a:endParaRPr lang="nl-NL" altLang="nl-BE" sz="3600" dirty="0" smtClean="0"/>
          </a:p>
          <a:p>
            <a:pPr marL="85725" indent="0" eaLnBrk="1" hangingPunct="1">
              <a:buFont typeface="Arial" panose="020B0604020202020204" pitchFamily="34" charset="0"/>
              <a:buNone/>
            </a:pPr>
            <a:r>
              <a:rPr lang="nl-NL" altLang="nl-BE" sz="3600" dirty="0" smtClean="0"/>
              <a:t>Omvat</a:t>
            </a:r>
            <a:br>
              <a:rPr lang="nl-NL" altLang="nl-BE" sz="3600" dirty="0" smtClean="0"/>
            </a:br>
            <a:r>
              <a:rPr lang="nl-NL" altLang="nl-BE" sz="3600" dirty="0" smtClean="0"/>
              <a:t>		&gt; Stage zelf (200 uur, 25 werkdagen)</a:t>
            </a:r>
            <a:br>
              <a:rPr lang="nl-NL" altLang="nl-BE" sz="3600" dirty="0" smtClean="0"/>
            </a:br>
            <a:r>
              <a:rPr lang="nl-NL" altLang="nl-BE" sz="3600" dirty="0" smtClean="0"/>
              <a:t>		&gt; Stageverslag (60 uur, 5000 woorden)</a:t>
            </a:r>
            <a:br>
              <a:rPr lang="nl-NL" altLang="nl-BE" sz="3600" dirty="0" smtClean="0"/>
            </a:br>
            <a:r>
              <a:rPr lang="nl-NL" altLang="nl-BE" sz="3600" dirty="0" smtClean="0"/>
              <a:t>		&gt; Mondelinge stagepresentatie (ca. 12 minuten)</a:t>
            </a:r>
          </a:p>
        </p:txBody>
      </p:sp>
      <p:sp>
        <p:nvSpPr>
          <p:cNvPr id="4" name="Tijdelijke aanduiding voor dianummer 3"/>
          <p:cNvSpPr>
            <a:spLocks noGrp="1"/>
          </p:cNvSpPr>
          <p:nvPr>
            <p:ph type="sldNum" sz="quarter" idx="12"/>
          </p:nvPr>
        </p:nvSpPr>
        <p:spPr/>
        <p:txBody>
          <a:bodyPr/>
          <a:lstStyle/>
          <a:p>
            <a:fld id="{9980463C-8F88-433E-8F67-DF1A2F9FD10E}" type="slidenum">
              <a:rPr lang="nl-BE" altLang="nl-BE"/>
              <a:pPr/>
              <a:t>48</a:t>
            </a:fld>
            <a:endParaRPr lang="nl-BE" altLang="nl-BE"/>
          </a:p>
        </p:txBody>
      </p:sp>
    </p:spTree>
    <p:extLst>
      <p:ext uri="{BB962C8B-B14F-4D97-AF65-F5344CB8AC3E}">
        <p14:creationId xmlns:p14="http://schemas.microsoft.com/office/powerpoint/2010/main" val="1460635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NL" altLang="nl-BE" u="none" dirty="0" smtClean="0">
                <a:solidFill>
                  <a:srgbClr val="4D4D4D"/>
                </a:solidFill>
              </a:rPr>
              <a:t>STAGE (10 </a:t>
            </a:r>
            <a:r>
              <a:rPr lang="nl-NL" altLang="nl-BE" u="none" dirty="0" err="1" smtClean="0">
                <a:solidFill>
                  <a:srgbClr val="4D4D4D"/>
                </a:solidFill>
              </a:rPr>
              <a:t>stp</a:t>
            </a:r>
            <a:r>
              <a:rPr lang="nl-NL" altLang="nl-BE" u="none" dirty="0" smtClean="0">
                <a:solidFill>
                  <a:srgbClr val="4D4D4D"/>
                </a:solidFill>
              </a:rPr>
              <a:t>)</a:t>
            </a:r>
            <a:endParaRPr lang="nl-BE" altLang="nl-BE" u="none" dirty="0">
              <a:solidFill>
                <a:srgbClr val="4D4D4D"/>
              </a:solidFill>
            </a:endParaRPr>
          </a:p>
        </p:txBody>
      </p:sp>
      <p:sp>
        <p:nvSpPr>
          <p:cNvPr id="16387" name="Tijdelijke aanduiding voor inhoud 2"/>
          <p:cNvSpPr>
            <a:spLocks noGrp="1"/>
          </p:cNvSpPr>
          <p:nvPr>
            <p:ph idx="1"/>
          </p:nvPr>
        </p:nvSpPr>
        <p:spPr>
          <a:xfrm>
            <a:off x="823913" y="2187575"/>
            <a:ext cx="15698787" cy="5665788"/>
          </a:xfrm>
        </p:spPr>
        <p:txBody>
          <a:bodyPr/>
          <a:lstStyle/>
          <a:p>
            <a:pPr marL="85725" indent="0" eaLnBrk="1" hangingPunct="1">
              <a:buFont typeface="Arial" panose="020B0604020202020204" pitchFamily="34" charset="0"/>
              <a:buNone/>
            </a:pPr>
            <a:r>
              <a:rPr lang="nl-NL" altLang="nl-BE" sz="3600" dirty="0" smtClean="0"/>
              <a:t>Begeleiding: via gesprekken met stagebegeleider (en uiteraard op de stageplaats)</a:t>
            </a:r>
            <a:br>
              <a:rPr lang="nl-NL" altLang="nl-BE" sz="3600" dirty="0" smtClean="0"/>
            </a:br>
            <a:r>
              <a:rPr lang="nl-NL" altLang="nl-BE" sz="3600" dirty="0" smtClean="0"/>
              <a:t>	&gt; kennismakingsgesprek voor aanvang stage</a:t>
            </a:r>
            <a:br>
              <a:rPr lang="nl-NL" altLang="nl-BE" sz="3600" dirty="0" smtClean="0"/>
            </a:br>
            <a:r>
              <a:rPr lang="nl-NL" altLang="nl-BE" sz="3600" dirty="0" smtClean="0"/>
              <a:t>	&gt; tussentijds evaluatiegesprek halfweg</a:t>
            </a:r>
            <a:br>
              <a:rPr lang="nl-NL" altLang="nl-BE" sz="3600" dirty="0" smtClean="0"/>
            </a:br>
            <a:r>
              <a:rPr lang="nl-NL" altLang="nl-BE" sz="3600" dirty="0" smtClean="0"/>
              <a:t/>
            </a:r>
            <a:br>
              <a:rPr lang="nl-NL" altLang="nl-BE" sz="3600" dirty="0" smtClean="0"/>
            </a:br>
            <a:r>
              <a:rPr lang="nl-NL" altLang="nl-BE" sz="3600" dirty="0" smtClean="0"/>
              <a:t>Timing</a:t>
            </a:r>
          </a:p>
          <a:p>
            <a:pPr marL="85725" indent="0" eaLnBrk="1" hangingPunct="1">
              <a:buFont typeface="Arial" panose="020B0604020202020204" pitchFamily="34" charset="0"/>
              <a:buNone/>
            </a:pPr>
            <a:r>
              <a:rPr lang="nl-NL" altLang="nl-BE" sz="3600" dirty="0" smtClean="0"/>
              <a:t>	&gt; voorbereiding, administratie en afspraken: </a:t>
            </a:r>
            <a:r>
              <a:rPr lang="nl-NL" altLang="nl-BE" sz="3600" dirty="0" err="1" smtClean="0"/>
              <a:t>sem</a:t>
            </a:r>
            <a:r>
              <a:rPr lang="nl-NL" altLang="nl-BE" sz="3600" dirty="0" smtClean="0"/>
              <a:t> 1</a:t>
            </a:r>
            <a:br>
              <a:rPr lang="nl-NL" altLang="nl-BE" sz="3600" dirty="0" smtClean="0"/>
            </a:br>
            <a:r>
              <a:rPr lang="nl-NL" altLang="nl-BE" sz="3600" dirty="0" smtClean="0"/>
              <a:t>	&gt; stage zelf + verslag + presentatie: </a:t>
            </a:r>
            <a:r>
              <a:rPr lang="nl-NL" altLang="nl-BE" sz="3600" dirty="0" err="1" smtClean="0"/>
              <a:t>sem</a:t>
            </a:r>
            <a:r>
              <a:rPr lang="nl-NL" altLang="nl-BE" sz="3600" dirty="0" smtClean="0"/>
              <a:t> 2</a:t>
            </a:r>
          </a:p>
        </p:txBody>
      </p:sp>
      <p:sp>
        <p:nvSpPr>
          <p:cNvPr id="4" name="Tijdelijke aanduiding voor dianummer 3"/>
          <p:cNvSpPr>
            <a:spLocks noGrp="1"/>
          </p:cNvSpPr>
          <p:nvPr>
            <p:ph type="sldNum" sz="quarter" idx="12"/>
          </p:nvPr>
        </p:nvSpPr>
        <p:spPr/>
        <p:txBody>
          <a:bodyPr/>
          <a:lstStyle/>
          <a:p>
            <a:fld id="{CBD51376-6C32-4A29-8281-9EB79A499110}" type="slidenum">
              <a:rPr lang="nl-BE" altLang="nl-BE"/>
              <a:pPr/>
              <a:t>49</a:t>
            </a:fld>
            <a:endParaRPr lang="nl-BE" altLang="nl-BE"/>
          </a:p>
        </p:txBody>
      </p:sp>
    </p:spTree>
    <p:extLst>
      <p:ext uri="{BB962C8B-B14F-4D97-AF65-F5344CB8AC3E}">
        <p14:creationId xmlns:p14="http://schemas.microsoft.com/office/powerpoint/2010/main" val="234699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3"/>
          <p:cNvSpPr>
            <a:spLocks noGrp="1"/>
          </p:cNvSpPr>
          <p:nvPr>
            <p:ph type="title"/>
          </p:nvPr>
        </p:nvSpPr>
        <p:spPr>
          <a:xfrm>
            <a:off x="2415396" y="1000664"/>
            <a:ext cx="11778724" cy="4347714"/>
          </a:xfrm>
        </p:spPr>
        <p:txBody>
          <a:bodyPr/>
          <a:lstStyle/>
          <a:p>
            <a:pPr eaLnBrk="1" hangingPunct="1"/>
            <a:r>
              <a:rPr lang="nl-NL" altLang="nl-BE" dirty="0" smtClean="0"/>
              <a:t>I. Master Taal- en letterkunde</a:t>
            </a:r>
            <a:endParaRPr lang="nl-BE" altLang="nl-BE" dirty="0" smtClean="0"/>
          </a:p>
        </p:txBody>
      </p:sp>
      <p:sp>
        <p:nvSpPr>
          <p:cNvPr id="5" name="Tijdelijke aanduiding voor tekst 4"/>
          <p:cNvSpPr>
            <a:spLocks noGrp="1"/>
          </p:cNvSpPr>
          <p:nvPr>
            <p:ph type="body" idx="1"/>
          </p:nvPr>
        </p:nvSpPr>
        <p:spPr>
          <a:xfrm>
            <a:off x="4930457" y="5093547"/>
            <a:ext cx="9374293" cy="1223716"/>
          </a:xfrm>
        </p:spPr>
        <p:txBody>
          <a:bodyPr rtlCol="0">
            <a:normAutofit/>
          </a:bodyPr>
          <a:lstStyle/>
          <a:p>
            <a:pPr>
              <a:defRPr/>
            </a:pPr>
            <a:r>
              <a:rPr lang="nl-NL" dirty="0" smtClean="0"/>
              <a:t> </a:t>
            </a:r>
            <a:endParaRPr lang="nl-BE" dirty="0"/>
          </a:p>
        </p:txBody>
      </p:sp>
      <p:pic>
        <p:nvPicPr>
          <p:cNvPr id="3074" name="Picture 2" descr="Geen fotobeschrijving beschikba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937" y="2871937"/>
            <a:ext cx="9144000"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519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NL" altLang="nl-BE" u="none" dirty="0" smtClean="0">
                <a:solidFill>
                  <a:srgbClr val="4D4D4D"/>
                </a:solidFill>
              </a:rPr>
              <a:t>ONDERZOEKSSTAGE</a:t>
            </a:r>
            <a:endParaRPr lang="nl-BE" altLang="nl-BE" u="none" dirty="0">
              <a:solidFill>
                <a:srgbClr val="4D4D4D"/>
              </a:solidFill>
            </a:endParaRPr>
          </a:p>
        </p:txBody>
      </p:sp>
      <p:sp>
        <p:nvSpPr>
          <p:cNvPr id="3" name="Tijdelijke aanduiding voor inhoud 2"/>
          <p:cNvSpPr>
            <a:spLocks noGrp="1"/>
          </p:cNvSpPr>
          <p:nvPr>
            <p:ph idx="1"/>
          </p:nvPr>
        </p:nvSpPr>
        <p:spPr>
          <a:xfrm>
            <a:off x="836613" y="2224088"/>
            <a:ext cx="15698787" cy="5665787"/>
          </a:xfrm>
        </p:spPr>
        <p:txBody>
          <a:bodyPr rtlCol="0">
            <a:normAutofit fontScale="85000" lnSpcReduction="10000"/>
          </a:bodyPr>
          <a:lstStyle/>
          <a:p>
            <a:pPr marL="85725" indent="0" eaLnBrk="1" fontAlgn="auto" hangingPunct="1">
              <a:spcBef>
                <a:spcPts val="0"/>
              </a:spcBef>
              <a:spcAft>
                <a:spcPts val="0"/>
              </a:spcAft>
              <a:buFont typeface="Arial" panose="020B0604020202020204" pitchFamily="34" charset="0"/>
              <a:buNone/>
              <a:defRPr/>
            </a:pPr>
            <a:r>
              <a:rPr lang="nl-BE" altLang="nl-BE" dirty="0" smtClean="0"/>
              <a:t>stage kan aansluiten bij (maar nooit samenvallen met) masterproef    </a:t>
            </a:r>
            <a:br>
              <a:rPr lang="nl-BE" altLang="nl-BE" dirty="0" smtClean="0"/>
            </a:br>
            <a:r>
              <a:rPr lang="nl-BE" altLang="nl-BE" dirty="0" smtClean="0"/>
              <a:t/>
            </a:r>
            <a:br>
              <a:rPr lang="nl-BE" altLang="nl-BE" dirty="0" smtClean="0"/>
            </a:br>
            <a:r>
              <a:rPr lang="nl-BE" altLang="nl-BE" dirty="0" smtClean="0"/>
              <a:t>&gt; </a:t>
            </a:r>
            <a:r>
              <a:rPr lang="nl-BE" altLang="nl-BE" dirty="0"/>
              <a:t>waar?</a:t>
            </a:r>
            <a:br>
              <a:rPr lang="nl-BE" altLang="nl-BE" dirty="0"/>
            </a:br>
            <a:r>
              <a:rPr lang="nl-BE" altLang="nl-BE" dirty="0"/>
              <a:t>	- bij onderzoeksgroep aan de </a:t>
            </a:r>
            <a:r>
              <a:rPr lang="nl-BE" altLang="nl-BE" dirty="0" err="1"/>
              <a:t>univ</a:t>
            </a:r>
            <a:r>
              <a:rPr lang="nl-BE" altLang="nl-BE" dirty="0"/>
              <a:t/>
            </a:r>
            <a:br>
              <a:rPr lang="nl-BE" altLang="nl-BE" dirty="0"/>
            </a:br>
            <a:r>
              <a:rPr lang="nl-BE" altLang="nl-BE" dirty="0"/>
              <a:t>	- bij externe instelling die zulke </a:t>
            </a:r>
            <a:r>
              <a:rPr lang="nl-BE" altLang="nl-BE" dirty="0" smtClean="0"/>
              <a:t>stages </a:t>
            </a:r>
            <a:r>
              <a:rPr lang="nl-BE" altLang="nl-BE" dirty="0"/>
              <a:t>aanbiedt vb.  VFL</a:t>
            </a:r>
            <a:br>
              <a:rPr lang="nl-BE" altLang="nl-BE" dirty="0"/>
            </a:br>
            <a:r>
              <a:rPr lang="nl-BE" altLang="nl-BE" dirty="0" smtClean="0"/>
              <a:t/>
            </a:r>
            <a:br>
              <a:rPr lang="nl-BE" altLang="nl-BE" dirty="0" smtClean="0"/>
            </a:br>
            <a:r>
              <a:rPr lang="nl-BE" altLang="nl-BE" dirty="0" smtClean="0"/>
              <a:t>&gt; </a:t>
            </a:r>
            <a:r>
              <a:rPr lang="nl-BE" altLang="nl-BE" dirty="0"/>
              <a:t>academische vaardigheden: </a:t>
            </a:r>
            <a:br>
              <a:rPr lang="nl-BE" altLang="nl-BE" dirty="0"/>
            </a:br>
            <a:r>
              <a:rPr lang="nl-BE" altLang="nl-BE" dirty="0"/>
              <a:t>onderzoek!</a:t>
            </a:r>
            <a:endParaRPr lang="nl-NL" altLang="nl-BE" dirty="0"/>
          </a:p>
        </p:txBody>
      </p:sp>
      <p:sp>
        <p:nvSpPr>
          <p:cNvPr id="4" name="Tijdelijke aanduiding voor dianummer 3"/>
          <p:cNvSpPr>
            <a:spLocks noGrp="1"/>
          </p:cNvSpPr>
          <p:nvPr>
            <p:ph type="sldNum" sz="quarter" idx="12"/>
          </p:nvPr>
        </p:nvSpPr>
        <p:spPr/>
        <p:txBody>
          <a:bodyPr/>
          <a:lstStyle/>
          <a:p>
            <a:fld id="{9C71381E-C00F-4127-B4E5-A79F954452BD}" type="slidenum">
              <a:rPr lang="nl-BE" altLang="nl-BE"/>
              <a:pPr/>
              <a:t>50</a:t>
            </a:fld>
            <a:endParaRPr lang="nl-BE" altLang="nl-BE"/>
          </a:p>
        </p:txBody>
      </p:sp>
    </p:spTree>
    <p:extLst>
      <p:ext uri="{BB962C8B-B14F-4D97-AF65-F5344CB8AC3E}">
        <p14:creationId xmlns:p14="http://schemas.microsoft.com/office/powerpoint/2010/main" val="2234244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NL" altLang="nl-BE" u="none" dirty="0" smtClean="0">
                <a:solidFill>
                  <a:srgbClr val="4D4D4D"/>
                </a:solidFill>
              </a:rPr>
              <a:t>PROFESSIONELE STAGE</a:t>
            </a:r>
            <a:endParaRPr lang="nl-BE" altLang="nl-BE" u="none" dirty="0">
              <a:solidFill>
                <a:srgbClr val="4D4D4D"/>
              </a:solidFill>
            </a:endParaRPr>
          </a:p>
        </p:txBody>
      </p:sp>
      <p:sp>
        <p:nvSpPr>
          <p:cNvPr id="18435" name="Tijdelijke aanduiding voor inhoud 2"/>
          <p:cNvSpPr>
            <a:spLocks noGrp="1"/>
          </p:cNvSpPr>
          <p:nvPr>
            <p:ph idx="1"/>
          </p:nvPr>
        </p:nvSpPr>
        <p:spPr>
          <a:xfrm>
            <a:off x="836613" y="2224088"/>
            <a:ext cx="15698787" cy="5665787"/>
          </a:xfrm>
        </p:spPr>
        <p:txBody>
          <a:bodyPr>
            <a:normAutofit/>
          </a:bodyPr>
          <a:lstStyle/>
          <a:p>
            <a:pPr eaLnBrk="1" hangingPunct="1">
              <a:buFont typeface="Arial" panose="020B0604020202020204" pitchFamily="34" charset="0"/>
              <a:buNone/>
            </a:pPr>
            <a:r>
              <a:rPr lang="nl-BE" altLang="nl-BE" sz="3200" dirty="0"/>
              <a:t>E</a:t>
            </a:r>
            <a:r>
              <a:rPr lang="nl-BE" altLang="nl-BE" sz="3200" dirty="0" smtClean="0"/>
              <a:t>rvaring opdoen in literaire en culturele veld</a:t>
            </a:r>
            <a:br>
              <a:rPr lang="nl-BE" altLang="nl-BE" sz="3200" dirty="0" smtClean="0"/>
            </a:br>
            <a:r>
              <a:rPr lang="nl-BE" altLang="nl-BE" sz="3200" dirty="0" smtClean="0"/>
              <a:t/>
            </a:r>
            <a:br>
              <a:rPr lang="nl-BE" altLang="nl-BE" sz="3200" dirty="0" smtClean="0"/>
            </a:br>
            <a:r>
              <a:rPr lang="nl-BE" altLang="nl-BE" sz="3200" dirty="0" smtClean="0"/>
              <a:t>&gt; link met masterproef is soms mogelijk, maar zeker niet altijd</a:t>
            </a:r>
            <a:br>
              <a:rPr lang="nl-BE" altLang="nl-BE" sz="3200" dirty="0" smtClean="0"/>
            </a:br>
            <a:r>
              <a:rPr lang="nl-BE" altLang="nl-BE" sz="3200" dirty="0" smtClean="0"/>
              <a:t>&gt; nadruk op competenties en vaardigheden die noodzakelijk zijn in het werkveld</a:t>
            </a:r>
            <a:br>
              <a:rPr lang="nl-BE" altLang="nl-BE" sz="3200" dirty="0" smtClean="0"/>
            </a:br>
            <a:r>
              <a:rPr lang="nl-BE" altLang="nl-BE" sz="3200" dirty="0" smtClean="0"/>
              <a:t>&gt; stageverslag: theoretische kennis (uit ‘Literatuur in het culturele veld’) koppelen aan praktijkkennis</a:t>
            </a:r>
            <a:br>
              <a:rPr lang="nl-BE" altLang="nl-BE" sz="3200" dirty="0" smtClean="0"/>
            </a:br>
            <a:r>
              <a:rPr lang="nl-BE" altLang="nl-BE" sz="3200" dirty="0" smtClean="0"/>
              <a:t>&gt; waar?</a:t>
            </a:r>
          </a:p>
          <a:p>
            <a:pPr lvl="1" eaLnBrk="1" hangingPunct="1">
              <a:buFont typeface="Arial" panose="020B0604020202020204" pitchFamily="34" charset="0"/>
              <a:buNone/>
            </a:pPr>
            <a:r>
              <a:rPr lang="nl-BE" altLang="nl-BE" sz="3200" dirty="0" smtClean="0"/>
              <a:t>- bij 1 van de instellingen </a:t>
            </a:r>
            <a:r>
              <a:rPr lang="nl-BE" altLang="nl-BE" sz="3200" dirty="0" err="1" smtClean="0"/>
              <a:t>opgelijst</a:t>
            </a:r>
            <a:r>
              <a:rPr lang="nl-BE" altLang="nl-BE" sz="3200" dirty="0" smtClean="0"/>
              <a:t> in het </a:t>
            </a:r>
            <a:r>
              <a:rPr lang="nl-BE" altLang="nl-BE" sz="3200" dirty="0" smtClean="0">
                <a:solidFill>
                  <a:srgbClr val="CCCCFF"/>
                </a:solidFill>
                <a:hlinkClick r:id="rId2"/>
              </a:rPr>
              <a:t>vademecum</a:t>
            </a:r>
          </a:p>
          <a:p>
            <a:pPr lvl="1" eaLnBrk="1" hangingPunct="1">
              <a:buFont typeface="Arial" panose="020B0604020202020204" pitchFamily="34" charset="0"/>
              <a:buNone/>
            </a:pPr>
            <a:r>
              <a:rPr lang="nl-BE" altLang="nl-BE" sz="3200" dirty="0" smtClean="0"/>
              <a:t>- bij zelf voorgestelde stageplaats (overleg!)</a:t>
            </a:r>
            <a:endParaRPr lang="nl-NL" altLang="nl-BE" sz="6000" dirty="0" smtClean="0"/>
          </a:p>
        </p:txBody>
      </p:sp>
      <p:sp>
        <p:nvSpPr>
          <p:cNvPr id="4" name="Tijdelijke aanduiding voor dianummer 3"/>
          <p:cNvSpPr>
            <a:spLocks noGrp="1"/>
          </p:cNvSpPr>
          <p:nvPr>
            <p:ph type="sldNum" sz="quarter" idx="12"/>
          </p:nvPr>
        </p:nvSpPr>
        <p:spPr/>
        <p:txBody>
          <a:bodyPr/>
          <a:lstStyle/>
          <a:p>
            <a:fld id="{F933C47F-AADF-4B55-ABDB-926203E3930C}" type="slidenum">
              <a:rPr lang="nl-BE" altLang="nl-BE"/>
              <a:pPr/>
              <a:t>51</a:t>
            </a:fld>
            <a:endParaRPr lang="nl-BE" altLang="nl-BE"/>
          </a:p>
        </p:txBody>
      </p:sp>
    </p:spTree>
    <p:extLst>
      <p:ext uri="{BB962C8B-B14F-4D97-AF65-F5344CB8AC3E}">
        <p14:creationId xmlns:p14="http://schemas.microsoft.com/office/powerpoint/2010/main" val="2403288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0263" y="136525"/>
            <a:ext cx="15705137" cy="1482725"/>
          </a:xfrm>
        </p:spPr>
        <p:txBody>
          <a:bodyPr/>
          <a:lstStyle/>
          <a:p>
            <a:pPr defTabSz="1300368" eaLnBrk="1" fontAlgn="auto" hangingPunct="1">
              <a:spcAft>
                <a:spcPts val="0"/>
              </a:spcAft>
              <a:defRPr/>
            </a:pPr>
            <a:r>
              <a:rPr lang="nl-NL" altLang="nl-BE" u="none" dirty="0" smtClean="0">
                <a:solidFill>
                  <a:srgbClr val="4D4D4D"/>
                </a:solidFill>
              </a:rPr>
              <a:t>PROFESSIONELE STAGE</a:t>
            </a:r>
            <a:endParaRPr lang="nl-BE" altLang="nl-BE" u="none" dirty="0">
              <a:solidFill>
                <a:srgbClr val="4D4D4D"/>
              </a:solidFill>
            </a:endParaRPr>
          </a:p>
        </p:txBody>
      </p:sp>
      <p:sp>
        <p:nvSpPr>
          <p:cNvPr id="4" name="Tijdelijke aanduiding voor dianummer 3"/>
          <p:cNvSpPr>
            <a:spLocks noGrp="1"/>
          </p:cNvSpPr>
          <p:nvPr>
            <p:ph type="sldNum" sz="quarter" idx="12"/>
          </p:nvPr>
        </p:nvSpPr>
        <p:spPr/>
        <p:txBody>
          <a:bodyPr/>
          <a:lstStyle/>
          <a:p>
            <a:fld id="{C75D215F-31D3-4424-8B4F-1195F746013E}" type="slidenum">
              <a:rPr lang="nl-BE" altLang="nl-BE"/>
              <a:pPr/>
              <a:t>52</a:t>
            </a:fld>
            <a:endParaRPr lang="nl-BE" altLang="nl-BE"/>
          </a:p>
        </p:txBody>
      </p:sp>
      <p:pic>
        <p:nvPicPr>
          <p:cNvPr id="1946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0088" y="2435225"/>
            <a:ext cx="806450" cy="806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2295525"/>
            <a:ext cx="1882775" cy="9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2435225"/>
            <a:ext cx="1411287"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88" y="2327275"/>
            <a:ext cx="107156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675" y="2327275"/>
            <a:ext cx="189388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4975" y="2298700"/>
            <a:ext cx="1752600" cy="92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8938" y="1946275"/>
            <a:ext cx="1951037" cy="158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7"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0738" y="2308225"/>
            <a:ext cx="1651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8"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85725" y="2252663"/>
            <a:ext cx="892175"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9"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43000" y="2332038"/>
            <a:ext cx="2582863" cy="53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0"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0088" y="3398838"/>
            <a:ext cx="2468562"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1"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0888" y="3429000"/>
            <a:ext cx="1790700" cy="9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2"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5263" y="3429000"/>
            <a:ext cx="2043112"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3"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8375" y="3144838"/>
            <a:ext cx="1150938" cy="115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4"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83613" y="323056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5"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61575" y="3360738"/>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6" name="Picture 2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229975" y="3268663"/>
            <a:ext cx="917575" cy="131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7" name="Picture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323763" y="3386138"/>
            <a:ext cx="24161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8"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135225" y="3190875"/>
            <a:ext cx="11811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9" name="Picture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0088" y="4686300"/>
            <a:ext cx="2071687"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0" name="Picture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16250" y="4516438"/>
            <a:ext cx="831850" cy="117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1" name="Picture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63988" y="4516438"/>
            <a:ext cx="1258887"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2" name="Picture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75263" y="4398963"/>
            <a:ext cx="1525587" cy="152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3"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40538" y="4502150"/>
            <a:ext cx="1216025" cy="133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4" name="Picture 3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75638" y="4516438"/>
            <a:ext cx="3065462" cy="65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5" name="Picture 3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420475" y="4535488"/>
            <a:ext cx="26447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6" name="Picture 3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182725" y="4581525"/>
            <a:ext cx="19050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7" name="Picture 3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1963" y="5830888"/>
            <a:ext cx="18097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8" name="Picture 3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1063" y="6110288"/>
            <a:ext cx="24415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9" name="Picture 3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75150" y="6140450"/>
            <a:ext cx="2200275" cy="88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0" name="Picture 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75425" y="5929313"/>
            <a:ext cx="1849438" cy="112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1" name="Picture 3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469313" y="5795963"/>
            <a:ext cx="1951037" cy="119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2" name="Picture 3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185400" y="5795963"/>
            <a:ext cx="8286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3" name="Picture 4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210925" y="5756275"/>
            <a:ext cx="11906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4" name="Picture 4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2477750" y="5748338"/>
            <a:ext cx="1846263"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5" name="Picture 4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511338" y="5618163"/>
            <a:ext cx="1576387"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6" name="Picture 4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7063" y="7059613"/>
            <a:ext cx="3019425"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7" name="Picture 4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963988" y="7115175"/>
            <a:ext cx="1039812" cy="109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98" name="Picture 4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22875" y="7115175"/>
            <a:ext cx="1136650" cy="11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40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7259" y="1372715"/>
            <a:ext cx="15183366" cy="4436316"/>
          </a:xfrm>
        </p:spPr>
        <p:txBody>
          <a:bodyPr/>
          <a:lstStyle/>
          <a:p>
            <a:r>
              <a:rPr lang="nl-BE" sz="8000" dirty="0"/>
              <a:t>V</a:t>
            </a:r>
            <a:r>
              <a:rPr lang="nl-BE" sz="8000" dirty="0" smtClean="0"/>
              <a:t>. Het </a:t>
            </a:r>
            <a:r>
              <a:rPr lang="nl-BE" sz="8000" dirty="0" err="1" smtClean="0"/>
              <a:t>verkorTe</a:t>
            </a:r>
            <a:r>
              <a:rPr lang="nl-BE" sz="8000" dirty="0" smtClean="0"/>
              <a:t> educatieve traject </a:t>
            </a:r>
            <a:endParaRPr lang="nl-BE" sz="8000" dirty="0"/>
          </a:p>
        </p:txBody>
      </p:sp>
      <p:sp>
        <p:nvSpPr>
          <p:cNvPr id="3" name="Tijdelijke aanduiding voor dianummer 2"/>
          <p:cNvSpPr>
            <a:spLocks noGrp="1"/>
          </p:cNvSpPr>
          <p:nvPr>
            <p:ph type="sldNum" sz="quarter" idx="4"/>
          </p:nvPr>
        </p:nvSpPr>
        <p:spPr/>
        <p:txBody>
          <a:bodyPr/>
          <a:lstStyle/>
          <a:p>
            <a:fld id="{7AE184E0-0BD4-4705-A12B-9B71DDE63301}" type="slidenum">
              <a:rPr lang="nl-BE" noProof="0" smtClean="0"/>
              <a:pPr/>
              <a:t>53</a:t>
            </a:fld>
            <a:endParaRPr lang="nl-BE" noProof="0" dirty="0"/>
          </a:p>
        </p:txBody>
      </p:sp>
    </p:spTree>
    <p:extLst>
      <p:ext uri="{BB962C8B-B14F-4D97-AF65-F5344CB8AC3E}">
        <p14:creationId xmlns:p14="http://schemas.microsoft.com/office/powerpoint/2010/main" val="2984092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smtClean="0"/>
              <a:t>Voor studenten die al een masterdiploma (domein) hebben behaald. </a:t>
            </a:r>
          </a:p>
          <a:p>
            <a:endParaRPr lang="nl-BE" dirty="0" smtClean="0"/>
          </a:p>
          <a:p>
            <a:r>
              <a:rPr lang="nl-BE" dirty="0" smtClean="0"/>
              <a:t>Leggen de volledige </a:t>
            </a:r>
            <a:r>
              <a:rPr lang="nl-BE" dirty="0" err="1" smtClean="0"/>
              <a:t>leraarcomponent</a:t>
            </a:r>
            <a:r>
              <a:rPr lang="nl-BE" dirty="0" smtClean="0"/>
              <a:t> af in 1 jaar</a:t>
            </a:r>
          </a:p>
          <a:p>
            <a:pPr lvl="1">
              <a:buFont typeface="Wingdings" panose="05000000000000000000" pitchFamily="2" charset="2"/>
              <a:buChar char="Ø"/>
            </a:pPr>
            <a:r>
              <a:rPr lang="nl-BE" dirty="0" smtClean="0"/>
              <a:t>15 </a:t>
            </a:r>
            <a:r>
              <a:rPr lang="nl-BE" dirty="0" err="1" smtClean="0"/>
              <a:t>stp</a:t>
            </a:r>
            <a:r>
              <a:rPr lang="nl-BE" dirty="0" smtClean="0"/>
              <a:t> </a:t>
            </a:r>
            <a:r>
              <a:rPr lang="nl-BE" dirty="0" err="1" smtClean="0"/>
              <a:t>bachelortraject</a:t>
            </a:r>
            <a:endParaRPr lang="nl-BE" dirty="0" smtClean="0"/>
          </a:p>
          <a:p>
            <a:pPr lvl="1">
              <a:buFont typeface="Wingdings" panose="05000000000000000000" pitchFamily="2" charset="2"/>
              <a:buChar char="Ø"/>
            </a:pPr>
            <a:r>
              <a:rPr lang="nl-BE" dirty="0" smtClean="0"/>
              <a:t>36 </a:t>
            </a:r>
            <a:r>
              <a:rPr lang="nl-BE" dirty="0" err="1" smtClean="0"/>
              <a:t>stp</a:t>
            </a:r>
            <a:r>
              <a:rPr lang="nl-BE" dirty="0" smtClean="0"/>
              <a:t> </a:t>
            </a:r>
            <a:r>
              <a:rPr lang="nl-BE" dirty="0" err="1" smtClean="0"/>
              <a:t>leraarcomponent</a:t>
            </a:r>
            <a:endParaRPr lang="nl-BE" dirty="0" smtClean="0"/>
          </a:p>
          <a:p>
            <a:pPr lvl="1">
              <a:buFont typeface="Wingdings" panose="05000000000000000000" pitchFamily="2" charset="2"/>
              <a:buChar char="Ø"/>
            </a:pPr>
            <a:r>
              <a:rPr lang="nl-BE" dirty="0" smtClean="0"/>
              <a:t>9 </a:t>
            </a:r>
            <a:r>
              <a:rPr lang="nl-BE" dirty="0" err="1" smtClean="0"/>
              <a:t>stp</a:t>
            </a:r>
            <a:r>
              <a:rPr lang="nl-BE" dirty="0" smtClean="0"/>
              <a:t> aanvullend vakdidactisch onderzoeksproject  </a:t>
            </a: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54</a:t>
            </a:fld>
            <a:endParaRPr lang="nl-BE" noProof="0" dirty="0"/>
          </a:p>
        </p:txBody>
      </p:sp>
    </p:spTree>
    <p:extLst>
      <p:ext uri="{BB962C8B-B14F-4D97-AF65-F5344CB8AC3E}">
        <p14:creationId xmlns:p14="http://schemas.microsoft.com/office/powerpoint/2010/main" val="3290825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60 </a:t>
            </a:r>
            <a:r>
              <a:rPr lang="nl-BE" dirty="0" err="1"/>
              <a:t>stp</a:t>
            </a:r>
            <a:r>
              <a:rPr lang="nl-BE" dirty="0"/>
              <a:t> </a:t>
            </a:r>
            <a:r>
              <a:rPr lang="nl-BE" dirty="0" err="1" smtClean="0"/>
              <a:t>leraarcomponent</a:t>
            </a:r>
            <a:endParaRPr lang="nl-BE"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Ø"/>
            </a:pPr>
            <a:r>
              <a:rPr lang="nl-BE" dirty="0" smtClean="0"/>
              <a:t>18 </a:t>
            </a:r>
            <a:r>
              <a:rPr lang="nl-BE" dirty="0" err="1" smtClean="0"/>
              <a:t>stp</a:t>
            </a:r>
            <a:r>
              <a:rPr lang="nl-BE" dirty="0" smtClean="0"/>
              <a:t> algemene vakken</a:t>
            </a:r>
          </a:p>
          <a:p>
            <a:pPr>
              <a:buFont typeface="Wingdings" panose="05000000000000000000" pitchFamily="2" charset="2"/>
              <a:buChar char="Ø"/>
            </a:pPr>
            <a:r>
              <a:rPr lang="nl-BE" dirty="0" smtClean="0"/>
              <a:t>18 </a:t>
            </a:r>
            <a:r>
              <a:rPr lang="nl-BE" dirty="0" err="1" smtClean="0"/>
              <a:t>stp</a:t>
            </a:r>
            <a:r>
              <a:rPr lang="nl-BE" dirty="0" smtClean="0"/>
              <a:t> vakdidactiek</a:t>
            </a:r>
          </a:p>
          <a:p>
            <a:pPr>
              <a:buFont typeface="Wingdings" panose="05000000000000000000" pitchFamily="2" charset="2"/>
              <a:buChar char="Ø"/>
            </a:pPr>
            <a:r>
              <a:rPr lang="nl-BE" dirty="0" smtClean="0"/>
              <a:t>15 </a:t>
            </a:r>
            <a:r>
              <a:rPr lang="nl-BE" dirty="0" err="1" smtClean="0"/>
              <a:t>stp</a:t>
            </a:r>
            <a:r>
              <a:rPr lang="nl-BE" dirty="0" smtClean="0"/>
              <a:t> stage</a:t>
            </a:r>
          </a:p>
          <a:p>
            <a:pPr>
              <a:buFont typeface="Wingdings" panose="05000000000000000000" pitchFamily="2" charset="2"/>
              <a:buChar char="Ø"/>
            </a:pPr>
            <a:r>
              <a:rPr lang="nl-BE" dirty="0" smtClean="0"/>
              <a:t>9 </a:t>
            </a:r>
            <a:r>
              <a:rPr lang="nl-BE" dirty="0" err="1" smtClean="0"/>
              <a:t>stp</a:t>
            </a:r>
            <a:r>
              <a:rPr lang="nl-BE" dirty="0" smtClean="0"/>
              <a:t> educatieve masterproef </a:t>
            </a:r>
          </a:p>
          <a:p>
            <a:pPr marL="1304925" lvl="2" indent="0">
              <a:buNone/>
            </a:pPr>
            <a:r>
              <a:rPr lang="nl-BE" sz="4000" dirty="0" smtClean="0"/>
              <a:t>A</a:t>
            </a:r>
            <a:r>
              <a:rPr lang="nl-BE" sz="3200" dirty="0" smtClean="0"/>
              <a:t>.</a:t>
            </a:r>
            <a:r>
              <a:rPr lang="nl-BE" sz="4000" dirty="0" smtClean="0"/>
              <a:t> Nieuw vakdidactisch onderzoek</a:t>
            </a:r>
          </a:p>
          <a:p>
            <a:pPr marL="1304925" lvl="2" indent="0">
              <a:buNone/>
            </a:pPr>
            <a:r>
              <a:rPr lang="nl-BE" sz="4000" dirty="0" smtClean="0"/>
              <a:t>B. Educatieve vertaalslag  van de masterproef in de domeinmaster </a:t>
            </a:r>
          </a:p>
          <a:p>
            <a:pPr marL="85725" indent="0">
              <a:buNone/>
            </a:pPr>
            <a:endParaRPr lang="nl-BE" dirty="0"/>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55</a:t>
            </a:fld>
            <a:endParaRPr lang="nl-BE" noProof="0" dirty="0"/>
          </a:p>
        </p:txBody>
      </p:sp>
    </p:spTree>
    <p:extLst>
      <p:ext uri="{BB962C8B-B14F-4D97-AF65-F5344CB8AC3E}">
        <p14:creationId xmlns:p14="http://schemas.microsoft.com/office/powerpoint/2010/main" val="3950555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GB" dirty="0" smtClean="0"/>
              <a:t>Meer info?</a:t>
            </a:r>
            <a:endParaRPr lang="en-GB" dirty="0"/>
          </a:p>
        </p:txBody>
      </p:sp>
      <p:sp>
        <p:nvSpPr>
          <p:cNvPr id="101379" name="Rectangle 3"/>
          <p:cNvSpPr>
            <a:spLocks noGrp="1" noChangeArrowheads="1"/>
          </p:cNvSpPr>
          <p:nvPr>
            <p:ph type="body" idx="1"/>
          </p:nvPr>
        </p:nvSpPr>
        <p:spPr/>
        <p:txBody>
          <a:bodyPr>
            <a:normAutofit fontScale="55000" lnSpcReduction="20000"/>
          </a:bodyPr>
          <a:lstStyle/>
          <a:p>
            <a:pPr eaLnBrk="1" hangingPunct="1">
              <a:buFont typeface="Wingdings" panose="05000000000000000000" pitchFamily="2" charset="2"/>
              <a:buNone/>
              <a:defRPr/>
            </a:pPr>
            <a:endParaRPr lang="en-GB" altLang="nl-BE" dirty="0" smtClean="0"/>
          </a:p>
          <a:p>
            <a:pPr algn="ctr" eaLnBrk="1" hangingPunct="1">
              <a:buFont typeface="Wingdings" panose="05000000000000000000" pitchFamily="2" charset="2"/>
              <a:buNone/>
              <a:defRPr/>
            </a:pPr>
            <a:endParaRPr lang="en-GB" altLang="nl-BE" sz="5700" dirty="0" smtClean="0"/>
          </a:p>
          <a:p>
            <a:pPr algn="ctr" eaLnBrk="1" hangingPunct="1">
              <a:buFont typeface="Wingdings" panose="05000000000000000000" pitchFamily="2" charset="2"/>
              <a:buNone/>
              <a:defRPr/>
            </a:pPr>
            <a:r>
              <a:rPr lang="en-GB" altLang="nl-BE" sz="9300" dirty="0" err="1" smtClean="0"/>
              <a:t>Infobrochures</a:t>
            </a:r>
            <a:r>
              <a:rPr lang="en-GB" altLang="nl-BE" sz="9300" dirty="0" smtClean="0"/>
              <a:t> </a:t>
            </a:r>
          </a:p>
          <a:p>
            <a:pPr algn="ctr" eaLnBrk="1" hangingPunct="1">
              <a:buFont typeface="Wingdings" panose="05000000000000000000" pitchFamily="2" charset="2"/>
              <a:buNone/>
              <a:defRPr/>
            </a:pPr>
            <a:r>
              <a:rPr lang="en-GB" altLang="nl-BE" sz="9300" dirty="0" smtClean="0">
                <a:hlinkClick r:id="rId3"/>
              </a:rPr>
              <a:t>http://www.taalenletterkunde.ugent.be/</a:t>
            </a:r>
            <a:endParaRPr lang="en-GB" altLang="nl-BE" sz="9300" dirty="0" smtClean="0"/>
          </a:p>
          <a:p>
            <a:pPr algn="ctr" eaLnBrk="1" hangingPunct="1">
              <a:buFont typeface="Wingdings" panose="05000000000000000000" pitchFamily="2" charset="2"/>
              <a:buNone/>
              <a:defRPr/>
            </a:pPr>
            <a:endParaRPr lang="en-GB" altLang="nl-BE" sz="9300" dirty="0"/>
          </a:p>
          <a:p>
            <a:pPr algn="ctr" eaLnBrk="1" hangingPunct="1">
              <a:buFont typeface="Wingdings" panose="05000000000000000000" pitchFamily="2" charset="2"/>
              <a:buNone/>
              <a:defRPr/>
            </a:pPr>
            <a:r>
              <a:rPr lang="en-GB" altLang="nl-BE" sz="9300" dirty="0" err="1" smtClean="0"/>
              <a:t>Beschikbaar</a:t>
            </a:r>
            <a:r>
              <a:rPr lang="en-GB" altLang="nl-BE" sz="9300" dirty="0" smtClean="0"/>
              <a:t> </a:t>
            </a:r>
            <a:r>
              <a:rPr lang="en-GB" altLang="nl-BE" sz="9300" dirty="0" err="1" smtClean="0"/>
              <a:t>vanaf</a:t>
            </a:r>
            <a:r>
              <a:rPr lang="en-GB" altLang="nl-BE" sz="9300" dirty="0" smtClean="0"/>
              <a:t> 11 </a:t>
            </a:r>
            <a:r>
              <a:rPr lang="en-GB" altLang="nl-BE" sz="9300" dirty="0" err="1" smtClean="0"/>
              <a:t>juli</a:t>
            </a:r>
            <a:r>
              <a:rPr lang="en-GB" altLang="nl-BE" sz="9300" dirty="0" smtClean="0"/>
              <a:t> </a:t>
            </a:r>
          </a:p>
          <a:p>
            <a:pPr algn="ctr" eaLnBrk="1" hangingPunct="1">
              <a:buFont typeface="Wingdings" panose="05000000000000000000" pitchFamily="2" charset="2"/>
              <a:buNone/>
              <a:defRPr/>
            </a:pPr>
            <a:endParaRPr lang="en-GB" altLang="nl-BE" sz="6500" dirty="0" smtClean="0"/>
          </a:p>
          <a:p>
            <a:pPr algn="ctr" eaLnBrk="1" hangingPunct="1">
              <a:buFont typeface="Wingdings" panose="05000000000000000000" pitchFamily="2" charset="2"/>
              <a:buNone/>
              <a:defRPr/>
            </a:pPr>
            <a:endParaRPr lang="en-GB" altLang="nl-BE" sz="6500" dirty="0" smtClean="0"/>
          </a:p>
          <a:p>
            <a:pPr eaLnBrk="1" hangingPunct="1">
              <a:buFont typeface="Wingdings" panose="05000000000000000000" pitchFamily="2" charset="2"/>
              <a:buNone/>
              <a:defRPr/>
            </a:pPr>
            <a:endParaRPr lang="en-GB" altLang="nl-BE" dirty="0" smtClean="0"/>
          </a:p>
          <a:p>
            <a:pPr eaLnBrk="1" hangingPunct="1">
              <a:buFont typeface="Wingdings" panose="05000000000000000000" pitchFamily="2" charset="2"/>
              <a:buNone/>
              <a:defRPr/>
            </a:pPr>
            <a:endParaRPr lang="en-GB" altLang="nl-BE" dirty="0" smtClean="0"/>
          </a:p>
          <a:p>
            <a:pPr eaLnBrk="1" hangingPunct="1">
              <a:buFont typeface="Wingdings" panose="05000000000000000000" pitchFamily="2" charset="2"/>
              <a:buNone/>
              <a:defRPr/>
            </a:pPr>
            <a:r>
              <a:rPr lang="en-GB" altLang="nl-BE" dirty="0" smtClean="0"/>
              <a:t>			</a:t>
            </a:r>
          </a:p>
          <a:p>
            <a:pPr eaLnBrk="1" hangingPunct="1">
              <a:buFont typeface="Wingdings" panose="05000000000000000000" pitchFamily="2" charset="2"/>
              <a:buNone/>
              <a:defRPr/>
            </a:pPr>
            <a:endParaRPr lang="en-GB" altLang="nl-BE" dirty="0" smtClean="0"/>
          </a:p>
          <a:p>
            <a:pPr eaLnBrk="1" hangingPunct="1">
              <a:buFont typeface="Wingdings" panose="05000000000000000000" pitchFamily="2" charset="2"/>
              <a:buNone/>
              <a:defRPr/>
            </a:pPr>
            <a:endParaRPr lang="en-GB" altLang="nl-BE" dirty="0" smtClean="0"/>
          </a:p>
        </p:txBody>
      </p:sp>
    </p:spTree>
    <p:extLst>
      <p:ext uri="{BB962C8B-B14F-4D97-AF65-F5344CB8AC3E}">
        <p14:creationId xmlns:p14="http://schemas.microsoft.com/office/powerpoint/2010/main" val="1870179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Scriptiemarkt </a:t>
            </a:r>
            <a:endParaRPr lang="nl-BE" dirty="0"/>
          </a:p>
        </p:txBody>
      </p:sp>
      <p:sp>
        <p:nvSpPr>
          <p:cNvPr id="3" name="Tijdelijke aanduiding voor inhoud 2"/>
          <p:cNvSpPr>
            <a:spLocks noGrp="1"/>
          </p:cNvSpPr>
          <p:nvPr>
            <p:ph idx="1"/>
          </p:nvPr>
        </p:nvSpPr>
        <p:spPr>
          <a:xfrm>
            <a:off x="1115122" y="2074125"/>
            <a:ext cx="14907322" cy="5793935"/>
          </a:xfrm>
          <a:blipFill>
            <a:blip r:embed="rId3"/>
            <a:tile tx="0" ty="0" sx="100000" sy="100000" flip="none" algn="tl"/>
          </a:blipFill>
        </p:spPr>
        <p:txBody>
          <a:bodyPr/>
          <a:lstStyle/>
          <a:p>
            <a:pPr marL="85725" indent="0" algn="ctr">
              <a:buNone/>
            </a:pPr>
            <a:endParaRPr lang="nl-BE" dirty="0"/>
          </a:p>
          <a:p>
            <a:pPr marL="85725" indent="0" algn="ctr">
              <a:buNone/>
            </a:pPr>
            <a:r>
              <a:rPr lang="nl-BE" sz="7200" b="1" dirty="0" smtClean="0">
                <a:latin typeface="Amatic SC" pitchFamily="2" charset="0"/>
              </a:rPr>
              <a:t>Woensdag 8 mei </a:t>
            </a:r>
          </a:p>
          <a:p>
            <a:pPr marL="85725" indent="0" algn="ctr">
              <a:buNone/>
            </a:pPr>
            <a:r>
              <a:rPr lang="nl-BE" sz="7200" b="1" dirty="0" smtClean="0">
                <a:latin typeface="Amatic SC" pitchFamily="2" charset="0"/>
              </a:rPr>
              <a:t>10-13u</a:t>
            </a:r>
          </a:p>
          <a:p>
            <a:pPr marL="85725" indent="0" algn="ctr">
              <a:buNone/>
            </a:pPr>
            <a:r>
              <a:rPr lang="nl-BE" sz="7200" b="1" dirty="0" smtClean="0">
                <a:latin typeface="Amatic SC" pitchFamily="2" charset="0"/>
              </a:rPr>
              <a:t>Atrium Faculteitsbibliotheek </a:t>
            </a:r>
            <a:endParaRPr lang="nl-BE" sz="7200" b="1" dirty="0">
              <a:latin typeface="Amatic SC" pitchFamily="2" charset="0"/>
            </a:endParaRPr>
          </a:p>
        </p:txBody>
      </p:sp>
      <p:sp>
        <p:nvSpPr>
          <p:cNvPr id="4" name="Tijdelijke aanduiding voor dianummer 3"/>
          <p:cNvSpPr>
            <a:spLocks noGrp="1"/>
          </p:cNvSpPr>
          <p:nvPr>
            <p:ph type="sldNum" sz="quarter" idx="12"/>
          </p:nvPr>
        </p:nvSpPr>
        <p:spPr/>
        <p:txBody>
          <a:bodyPr/>
          <a:lstStyle/>
          <a:p>
            <a:fld id="{7AE184E0-0BD4-4705-A12B-9B71DDE63301}" type="slidenum">
              <a:rPr lang="nl-BE" noProof="0" smtClean="0"/>
              <a:t>57</a:t>
            </a:fld>
            <a:endParaRPr lang="nl-BE" noProof="0" dirty="0"/>
          </a:p>
        </p:txBody>
      </p:sp>
    </p:spTree>
    <p:extLst>
      <p:ext uri="{BB962C8B-B14F-4D97-AF65-F5344CB8AC3E}">
        <p14:creationId xmlns:p14="http://schemas.microsoft.com/office/powerpoint/2010/main" val="115803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708428" y="0"/>
            <a:ext cx="9372035" cy="1822026"/>
          </a:xfrm>
        </p:spPr>
        <p:txBody>
          <a:bodyPr/>
          <a:lstStyle/>
          <a:p>
            <a:pPr eaLnBrk="1" hangingPunct="1"/>
            <a:r>
              <a:rPr lang="nl-BE" altLang="nl-BE" dirty="0" smtClean="0"/>
              <a:t> </a:t>
            </a:r>
            <a:endParaRPr lang="nl-NL" altLang="nl-BE" dirty="0" smtClean="0"/>
          </a:p>
        </p:txBody>
      </p:sp>
      <p:sp>
        <p:nvSpPr>
          <p:cNvPr id="5123" name="Rectangle 3"/>
          <p:cNvSpPr>
            <a:spLocks noGrp="1" noChangeArrowheads="1"/>
          </p:cNvSpPr>
          <p:nvPr>
            <p:ph idx="1"/>
          </p:nvPr>
        </p:nvSpPr>
        <p:spPr>
          <a:xfrm>
            <a:off x="1138687" y="1052423"/>
            <a:ext cx="13166063" cy="7355541"/>
          </a:xfrm>
        </p:spPr>
        <p:txBody>
          <a:bodyPr rtlCol="0">
            <a:normAutofit/>
          </a:bodyPr>
          <a:lstStyle/>
          <a:p>
            <a:pPr>
              <a:lnSpc>
                <a:spcPct val="90000"/>
              </a:lnSpc>
              <a:buNone/>
              <a:defRPr/>
            </a:pPr>
            <a:r>
              <a:rPr lang="en-GB" altLang="nl-BE" sz="5400" dirty="0" err="1">
                <a:solidFill>
                  <a:srgbClr val="00FFFF"/>
                </a:solidFill>
              </a:rPr>
              <a:t>Traject</a:t>
            </a:r>
            <a:r>
              <a:rPr lang="en-GB" altLang="nl-BE" sz="5400" dirty="0">
                <a:solidFill>
                  <a:srgbClr val="00FFFF"/>
                </a:solidFill>
              </a:rPr>
              <a:t> twee </a:t>
            </a:r>
            <a:r>
              <a:rPr lang="en-GB" altLang="nl-BE" sz="5400" dirty="0" err="1" smtClean="0">
                <a:solidFill>
                  <a:srgbClr val="00FFFF"/>
                </a:solidFill>
              </a:rPr>
              <a:t>talen</a:t>
            </a:r>
            <a:endParaRPr lang="en-GB" altLang="nl-BE" sz="5400" dirty="0" smtClean="0">
              <a:solidFill>
                <a:srgbClr val="00FFFF"/>
              </a:solidFill>
            </a:endParaRPr>
          </a:p>
          <a:p>
            <a:pPr>
              <a:lnSpc>
                <a:spcPct val="90000"/>
              </a:lnSpc>
              <a:buNone/>
              <a:defRPr/>
            </a:pPr>
            <a:endParaRPr lang="en-GB" altLang="nl-BE" sz="3982" dirty="0">
              <a:solidFill>
                <a:srgbClr val="00FFFF"/>
              </a:solidFill>
            </a:endParaRPr>
          </a:p>
          <a:p>
            <a:pPr>
              <a:lnSpc>
                <a:spcPct val="90000"/>
              </a:lnSpc>
              <a:buNone/>
              <a:defRPr/>
            </a:pPr>
            <a:endParaRPr lang="en-GB" altLang="nl-BE" dirty="0" smtClean="0">
              <a:solidFill>
                <a:srgbClr val="00FFFF"/>
              </a:solidFill>
            </a:endParaRPr>
          </a:p>
          <a:p>
            <a:pPr>
              <a:lnSpc>
                <a:spcPct val="90000"/>
              </a:lnSpc>
              <a:buNone/>
              <a:defRPr/>
            </a:pPr>
            <a:r>
              <a:rPr lang="en-GB" altLang="nl-BE" sz="3982" dirty="0">
                <a:solidFill>
                  <a:schemeClr val="tx1">
                    <a:lumMod val="75000"/>
                    <a:lumOff val="25000"/>
                  </a:schemeClr>
                </a:solidFill>
              </a:rPr>
              <a:t>29 </a:t>
            </a:r>
            <a:r>
              <a:rPr lang="en-GB" altLang="nl-BE" sz="3982" dirty="0" err="1">
                <a:solidFill>
                  <a:schemeClr val="tx1">
                    <a:lumMod val="75000"/>
                    <a:lumOff val="25000"/>
                  </a:schemeClr>
                </a:solidFill>
              </a:rPr>
              <a:t>afstudeerrichtingen</a:t>
            </a:r>
            <a:r>
              <a:rPr lang="en-GB" altLang="nl-BE" sz="3982" dirty="0">
                <a:solidFill>
                  <a:schemeClr val="tx1">
                    <a:lumMod val="75000"/>
                    <a:lumOff val="25000"/>
                  </a:schemeClr>
                </a:solidFill>
              </a:rPr>
              <a:t> met twee </a:t>
            </a:r>
            <a:r>
              <a:rPr lang="en-GB" altLang="nl-BE" sz="3982" dirty="0" err="1" smtClean="0">
                <a:solidFill>
                  <a:schemeClr val="tx1">
                    <a:lumMod val="75000"/>
                    <a:lumOff val="25000"/>
                  </a:schemeClr>
                </a:solidFill>
              </a:rPr>
              <a:t>talen</a:t>
            </a:r>
            <a:r>
              <a:rPr lang="en-GB" altLang="nl-BE" sz="3982" dirty="0" smtClean="0">
                <a:solidFill>
                  <a:schemeClr val="tx1">
                    <a:lumMod val="75000"/>
                    <a:lumOff val="25000"/>
                  </a:schemeClr>
                </a:solidFill>
              </a:rPr>
              <a:t>: </a:t>
            </a:r>
            <a:endParaRPr lang="en-GB" altLang="nl-BE" sz="3982" dirty="0">
              <a:solidFill>
                <a:schemeClr val="tx1">
                  <a:lumMod val="75000"/>
                  <a:lumOff val="25000"/>
                </a:schemeClr>
              </a:solidFill>
            </a:endParaRPr>
          </a:p>
          <a:p>
            <a:pPr>
              <a:lnSpc>
                <a:spcPct val="90000"/>
              </a:lnSpc>
              <a:buNone/>
              <a:defRPr/>
            </a:pPr>
            <a:r>
              <a:rPr lang="en-GB" altLang="nl-BE" dirty="0" smtClean="0">
                <a:solidFill>
                  <a:schemeClr val="tx1">
                    <a:lumMod val="75000"/>
                    <a:lumOff val="25000"/>
                  </a:schemeClr>
                </a:solidFill>
              </a:rPr>
              <a:t>	</a:t>
            </a:r>
            <a:r>
              <a:rPr lang="en-GB" altLang="nl-BE" sz="3200" dirty="0" err="1">
                <a:solidFill>
                  <a:schemeClr val="tx1">
                    <a:lumMod val="75000"/>
                    <a:lumOff val="25000"/>
                  </a:schemeClr>
                </a:solidFill>
              </a:rPr>
              <a:t>Nederlands-Duits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Nederlands</a:t>
            </a:r>
            <a:r>
              <a:rPr lang="en-GB" altLang="nl-BE" sz="3200" dirty="0">
                <a:solidFill>
                  <a:schemeClr val="tx1">
                    <a:lumMod val="75000"/>
                    <a:lumOff val="25000"/>
                  </a:schemeClr>
                </a:solidFill>
              </a:rPr>
              <a:t>-Engels, </a:t>
            </a:r>
            <a:r>
              <a:rPr lang="en-GB" altLang="nl-BE" sz="3200" dirty="0" err="1">
                <a:solidFill>
                  <a:schemeClr val="tx1">
                    <a:lumMod val="75000"/>
                    <a:lumOff val="25000"/>
                  </a:schemeClr>
                </a:solidFill>
              </a:rPr>
              <a:t>Nederlands-Frans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Nederlands-Grieks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Nederlands-Italiaans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Nederlands-Latijn</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Nederlands-Scandinavistiek</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Nederlands-Spaans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Frans-Duits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Frans</a:t>
            </a:r>
            <a:r>
              <a:rPr lang="en-GB" altLang="nl-BE" sz="3200" dirty="0">
                <a:solidFill>
                  <a:schemeClr val="tx1">
                    <a:lumMod val="75000"/>
                    <a:lumOff val="25000"/>
                  </a:schemeClr>
                </a:solidFill>
              </a:rPr>
              <a:t>-Engels, </a:t>
            </a:r>
            <a:r>
              <a:rPr lang="en-GB" altLang="nl-BE" sz="3200" dirty="0" err="1">
                <a:solidFill>
                  <a:schemeClr val="tx1">
                    <a:lumMod val="75000"/>
                    <a:lumOff val="25000"/>
                  </a:schemeClr>
                </a:solidFill>
              </a:rPr>
              <a:t>Frans-Grieks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Frans-Italiaans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Frans-Latijn</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Frans-Scandinavistiek</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Frans-Spaans</a:t>
            </a:r>
            <a:r>
              <a:rPr lang="en-GB" altLang="nl-BE" sz="3200" dirty="0">
                <a:solidFill>
                  <a:schemeClr val="tx1">
                    <a:lumMod val="75000"/>
                    <a:lumOff val="25000"/>
                  </a:schemeClr>
                </a:solidFill>
              </a:rPr>
              <a:t>, Engels-</a:t>
            </a:r>
            <a:r>
              <a:rPr lang="en-GB" altLang="nl-BE" sz="3200" dirty="0" err="1">
                <a:solidFill>
                  <a:schemeClr val="tx1">
                    <a:lumMod val="75000"/>
                    <a:lumOff val="25000"/>
                  </a:schemeClr>
                </a:solidFill>
              </a:rPr>
              <a:t>Duits</a:t>
            </a:r>
            <a:r>
              <a:rPr lang="en-GB" altLang="nl-BE" sz="3200" dirty="0">
                <a:solidFill>
                  <a:schemeClr val="tx1">
                    <a:lumMod val="75000"/>
                    <a:lumOff val="25000"/>
                  </a:schemeClr>
                </a:solidFill>
              </a:rPr>
              <a:t>, Engels-</a:t>
            </a:r>
            <a:r>
              <a:rPr lang="en-GB" altLang="nl-BE" sz="3200" dirty="0" err="1">
                <a:solidFill>
                  <a:schemeClr val="tx1">
                    <a:lumMod val="75000"/>
                    <a:lumOff val="25000"/>
                  </a:schemeClr>
                </a:solidFill>
              </a:rPr>
              <a:t>Grieks</a:t>
            </a:r>
            <a:r>
              <a:rPr lang="en-GB" altLang="nl-BE" sz="3200" dirty="0">
                <a:solidFill>
                  <a:schemeClr val="tx1">
                    <a:lumMod val="75000"/>
                    <a:lumOff val="25000"/>
                  </a:schemeClr>
                </a:solidFill>
              </a:rPr>
              <a:t>, Engels-</a:t>
            </a:r>
            <a:r>
              <a:rPr lang="en-GB" altLang="nl-BE" sz="3200" dirty="0" err="1">
                <a:solidFill>
                  <a:schemeClr val="tx1">
                    <a:lumMod val="75000"/>
                    <a:lumOff val="25000"/>
                  </a:schemeClr>
                </a:solidFill>
              </a:rPr>
              <a:t>Italiaans</a:t>
            </a:r>
            <a:r>
              <a:rPr lang="en-GB" altLang="nl-BE" sz="3200" dirty="0">
                <a:solidFill>
                  <a:schemeClr val="tx1">
                    <a:lumMod val="75000"/>
                    <a:lumOff val="25000"/>
                  </a:schemeClr>
                </a:solidFill>
              </a:rPr>
              <a:t>, Engels-</a:t>
            </a:r>
            <a:r>
              <a:rPr lang="en-GB" altLang="nl-BE" sz="3200" dirty="0" err="1">
                <a:solidFill>
                  <a:schemeClr val="tx1">
                    <a:lumMod val="75000"/>
                    <a:lumOff val="25000"/>
                  </a:schemeClr>
                </a:solidFill>
              </a:rPr>
              <a:t>Latijn</a:t>
            </a:r>
            <a:r>
              <a:rPr lang="en-GB" altLang="nl-BE" sz="3200" dirty="0">
                <a:solidFill>
                  <a:schemeClr val="tx1">
                    <a:lumMod val="75000"/>
                    <a:lumOff val="25000"/>
                  </a:schemeClr>
                </a:solidFill>
              </a:rPr>
              <a:t>, Engels-</a:t>
            </a:r>
            <a:r>
              <a:rPr lang="en-GB" altLang="nl-BE" sz="3200" dirty="0" err="1">
                <a:solidFill>
                  <a:schemeClr val="tx1">
                    <a:lumMod val="75000"/>
                    <a:lumOff val="25000"/>
                  </a:schemeClr>
                </a:solidFill>
              </a:rPr>
              <a:t>Scandinavistiek</a:t>
            </a:r>
            <a:r>
              <a:rPr lang="en-GB" altLang="nl-BE" sz="3200" dirty="0">
                <a:solidFill>
                  <a:schemeClr val="tx1">
                    <a:lumMod val="75000"/>
                    <a:lumOff val="25000"/>
                  </a:schemeClr>
                </a:solidFill>
              </a:rPr>
              <a:t>, Engels-</a:t>
            </a:r>
            <a:r>
              <a:rPr lang="en-GB" altLang="nl-BE" sz="3200" dirty="0" err="1">
                <a:solidFill>
                  <a:schemeClr val="tx1">
                    <a:lumMod val="75000"/>
                    <a:lumOff val="25000"/>
                  </a:schemeClr>
                </a:solidFill>
              </a:rPr>
              <a:t>Spaans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Duits-Grieks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Duits-Italiaans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Duits-Scandinavistiek</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Duits-Spaans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Latijn-Grieks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Latijn-Italiaans</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Latijn-Scandinavistiek</a:t>
            </a:r>
            <a:r>
              <a:rPr lang="en-GB" altLang="nl-BE" sz="3200" dirty="0">
                <a:solidFill>
                  <a:schemeClr val="tx1">
                    <a:lumMod val="75000"/>
                    <a:lumOff val="25000"/>
                  </a:schemeClr>
                </a:solidFill>
              </a:rPr>
              <a:t>, </a:t>
            </a:r>
            <a:r>
              <a:rPr lang="en-GB" altLang="nl-BE" sz="3200" dirty="0" err="1">
                <a:solidFill>
                  <a:schemeClr val="tx1">
                    <a:lumMod val="75000"/>
                    <a:lumOff val="25000"/>
                  </a:schemeClr>
                </a:solidFill>
              </a:rPr>
              <a:t>Latijn-Spaans</a:t>
            </a:r>
            <a:r>
              <a:rPr lang="en-GB" altLang="nl-BE" sz="3200" dirty="0">
                <a:solidFill>
                  <a:schemeClr val="tx1">
                    <a:lumMod val="75000"/>
                    <a:lumOff val="25000"/>
                  </a:schemeClr>
                </a:solidFill>
              </a:rPr>
              <a:t> </a:t>
            </a:r>
            <a:r>
              <a:rPr lang="en-GB" altLang="nl-BE" sz="2987" dirty="0">
                <a:solidFill>
                  <a:schemeClr val="tx1">
                    <a:lumMod val="75000"/>
                    <a:lumOff val="25000"/>
                  </a:schemeClr>
                </a:solidFill>
              </a:rPr>
              <a:t/>
            </a:r>
            <a:br>
              <a:rPr lang="en-GB" altLang="nl-BE" sz="2987" dirty="0">
                <a:solidFill>
                  <a:schemeClr val="tx1">
                    <a:lumMod val="75000"/>
                    <a:lumOff val="25000"/>
                  </a:schemeClr>
                </a:solidFill>
              </a:rPr>
            </a:br>
            <a:endParaRPr lang="nl-NL" altLang="nl-BE" sz="3982" dirty="0">
              <a:solidFill>
                <a:schemeClr val="tx1">
                  <a:lumMod val="75000"/>
                  <a:lumOff val="25000"/>
                </a:schemeClr>
              </a:solidFill>
            </a:endParaRPr>
          </a:p>
        </p:txBody>
      </p:sp>
    </p:spTree>
    <p:extLst>
      <p:ext uri="{BB962C8B-B14F-4D97-AF65-F5344CB8AC3E}">
        <p14:creationId xmlns:p14="http://schemas.microsoft.com/office/powerpoint/2010/main" val="237030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32715" y="887307"/>
            <a:ext cx="9372035" cy="1822026"/>
          </a:xfrm>
        </p:spPr>
        <p:txBody>
          <a:bodyPr/>
          <a:lstStyle/>
          <a:p>
            <a:pPr eaLnBrk="1" hangingPunct="1"/>
            <a:r>
              <a:rPr lang="nl-BE" altLang="nl-BE" dirty="0" smtClean="0"/>
              <a:t> </a:t>
            </a:r>
            <a:endParaRPr lang="nl-NL" altLang="nl-BE" dirty="0" smtClean="0"/>
          </a:p>
        </p:txBody>
      </p:sp>
      <p:sp>
        <p:nvSpPr>
          <p:cNvPr id="27651" name="Rectangle 3"/>
          <p:cNvSpPr>
            <a:spLocks noGrp="1" noChangeArrowheads="1"/>
          </p:cNvSpPr>
          <p:nvPr>
            <p:ph idx="1"/>
          </p:nvPr>
        </p:nvSpPr>
        <p:spPr>
          <a:xfrm>
            <a:off x="1035170" y="1207699"/>
            <a:ext cx="13881440" cy="8071770"/>
          </a:xfrm>
        </p:spPr>
        <p:txBody>
          <a:bodyPr/>
          <a:lstStyle/>
          <a:p>
            <a:pPr eaLnBrk="1" hangingPunct="1">
              <a:lnSpc>
                <a:spcPct val="90000"/>
              </a:lnSpc>
              <a:buFont typeface="Wingdings" panose="05000000000000000000" pitchFamily="2" charset="2"/>
              <a:buNone/>
            </a:pPr>
            <a:r>
              <a:rPr lang="en-GB" altLang="nl-BE" sz="5400" dirty="0" err="1">
                <a:solidFill>
                  <a:srgbClr val="00FFFF"/>
                </a:solidFill>
              </a:rPr>
              <a:t>E</a:t>
            </a:r>
            <a:r>
              <a:rPr lang="en-GB" altLang="nl-BE" sz="5400" dirty="0" err="1" smtClean="0">
                <a:solidFill>
                  <a:srgbClr val="00FFFF"/>
                </a:solidFill>
              </a:rPr>
              <a:t>én</a:t>
            </a:r>
            <a:r>
              <a:rPr lang="en-GB" altLang="nl-BE" sz="5400" dirty="0" smtClean="0">
                <a:solidFill>
                  <a:srgbClr val="00FFFF"/>
                </a:solidFill>
              </a:rPr>
              <a:t> </a:t>
            </a:r>
            <a:r>
              <a:rPr lang="en-GB" altLang="nl-BE" sz="5400" dirty="0" err="1" smtClean="0">
                <a:solidFill>
                  <a:srgbClr val="00FFFF"/>
                </a:solidFill>
              </a:rPr>
              <a:t>taal</a:t>
            </a:r>
            <a:r>
              <a:rPr lang="en-GB" altLang="nl-BE" sz="5400" dirty="0" smtClean="0">
                <a:solidFill>
                  <a:srgbClr val="00FFFF"/>
                </a:solidFill>
              </a:rPr>
              <a:t>/</a:t>
            </a:r>
            <a:r>
              <a:rPr lang="en-GB" altLang="nl-BE" sz="5400" dirty="0" err="1" smtClean="0">
                <a:solidFill>
                  <a:srgbClr val="00FFFF"/>
                </a:solidFill>
              </a:rPr>
              <a:t>talengroep</a:t>
            </a:r>
            <a:endParaRPr lang="en-GB" altLang="nl-BE" sz="5400" dirty="0">
              <a:solidFill>
                <a:srgbClr val="00FFFF"/>
              </a:solidFill>
            </a:endParaRPr>
          </a:p>
          <a:p>
            <a:pPr eaLnBrk="1" hangingPunct="1">
              <a:lnSpc>
                <a:spcPct val="90000"/>
              </a:lnSpc>
              <a:buFont typeface="Wingdings" panose="05000000000000000000" pitchFamily="2" charset="2"/>
              <a:buNone/>
            </a:pPr>
            <a:endParaRPr lang="en-GB" altLang="nl-BE" dirty="0" smtClean="0">
              <a:solidFill>
                <a:srgbClr val="00FFFF"/>
              </a:solidFill>
            </a:endParaRPr>
          </a:p>
          <a:p>
            <a:pPr eaLnBrk="1" hangingPunct="1">
              <a:lnSpc>
                <a:spcPct val="90000"/>
              </a:lnSpc>
              <a:buFont typeface="Wingdings" panose="05000000000000000000" pitchFamily="2" charset="2"/>
              <a:buNone/>
            </a:pPr>
            <a:endParaRPr lang="en-GB" altLang="nl-BE" dirty="0" smtClean="0">
              <a:solidFill>
                <a:srgbClr val="00FFFF"/>
              </a:solidFill>
            </a:endParaRPr>
          </a:p>
          <a:p>
            <a:pPr eaLnBrk="1" hangingPunct="1">
              <a:lnSpc>
                <a:spcPct val="90000"/>
              </a:lnSpc>
              <a:buFont typeface="Wingdings" panose="05000000000000000000" pitchFamily="2" charset="2"/>
              <a:buNone/>
            </a:pPr>
            <a:r>
              <a:rPr lang="en-GB" altLang="nl-BE" sz="3982" dirty="0"/>
              <a:t>8 </a:t>
            </a:r>
            <a:r>
              <a:rPr lang="en-GB" altLang="nl-BE" sz="3982" dirty="0" err="1"/>
              <a:t>afstudeerrichtingen</a:t>
            </a:r>
            <a:r>
              <a:rPr lang="en-GB" altLang="nl-BE" sz="3982" dirty="0"/>
              <a:t> met </a:t>
            </a:r>
            <a:r>
              <a:rPr lang="en-GB" altLang="nl-BE" sz="3982" dirty="0" err="1"/>
              <a:t>één</a:t>
            </a:r>
            <a:r>
              <a:rPr lang="en-GB" altLang="nl-BE" sz="3982" dirty="0"/>
              <a:t> </a:t>
            </a:r>
            <a:r>
              <a:rPr lang="en-GB" altLang="nl-BE" sz="3982" dirty="0" err="1"/>
              <a:t>traject</a:t>
            </a:r>
            <a:r>
              <a:rPr lang="en-GB" altLang="nl-BE" sz="3982" dirty="0"/>
              <a:t>:</a:t>
            </a:r>
          </a:p>
          <a:p>
            <a:pPr eaLnBrk="1" hangingPunct="1">
              <a:lnSpc>
                <a:spcPct val="90000"/>
              </a:lnSpc>
              <a:buFont typeface="Wingdings" panose="05000000000000000000" pitchFamily="2" charset="2"/>
              <a:buNone/>
            </a:pPr>
            <a:r>
              <a:rPr lang="en-GB" altLang="nl-BE" dirty="0" smtClean="0"/>
              <a:t>	</a:t>
            </a:r>
          </a:p>
          <a:p>
            <a:pPr eaLnBrk="1" hangingPunct="1">
              <a:lnSpc>
                <a:spcPct val="90000"/>
              </a:lnSpc>
              <a:buFont typeface="Wingdings" panose="05000000000000000000" pitchFamily="2" charset="2"/>
              <a:buNone/>
            </a:pPr>
            <a:r>
              <a:rPr lang="en-GB" altLang="nl-BE" sz="3600" dirty="0"/>
              <a:t>	</a:t>
            </a:r>
            <a:r>
              <a:rPr lang="en-GB" altLang="nl-BE" sz="3600" dirty="0" err="1" smtClean="0"/>
              <a:t>Nederlands</a:t>
            </a:r>
            <a:r>
              <a:rPr lang="en-GB" altLang="nl-BE" sz="3600" dirty="0"/>
              <a:t>, </a:t>
            </a:r>
            <a:r>
              <a:rPr lang="en-GB" altLang="nl-BE" sz="3600" dirty="0" err="1"/>
              <a:t>Frans</a:t>
            </a:r>
            <a:r>
              <a:rPr lang="en-GB" altLang="nl-BE" sz="3600" dirty="0"/>
              <a:t>, Engels, </a:t>
            </a:r>
            <a:r>
              <a:rPr lang="en-GB" altLang="nl-BE" sz="3600" dirty="0" err="1"/>
              <a:t>Duits</a:t>
            </a:r>
            <a:r>
              <a:rPr lang="en-GB" altLang="nl-BE" sz="3600" dirty="0"/>
              <a:t>, </a:t>
            </a:r>
            <a:r>
              <a:rPr lang="en-GB" altLang="nl-BE" sz="3600" dirty="0" err="1"/>
              <a:t>Scandinavistiek</a:t>
            </a:r>
            <a:r>
              <a:rPr lang="en-GB" altLang="nl-BE" sz="3600" dirty="0"/>
              <a:t>, </a:t>
            </a:r>
            <a:r>
              <a:rPr lang="en-GB" altLang="nl-BE" sz="3600" dirty="0" err="1"/>
              <a:t>Latijn</a:t>
            </a:r>
            <a:r>
              <a:rPr lang="en-GB" altLang="nl-BE" sz="3600" dirty="0"/>
              <a:t>, </a:t>
            </a:r>
            <a:r>
              <a:rPr lang="en-GB" altLang="nl-BE" sz="3600" dirty="0" err="1"/>
              <a:t>Grieks</a:t>
            </a:r>
            <a:r>
              <a:rPr lang="en-GB" altLang="nl-BE" sz="3600" dirty="0"/>
              <a:t>, </a:t>
            </a:r>
            <a:r>
              <a:rPr lang="en-GB" altLang="nl-BE" sz="3600" dirty="0" err="1"/>
              <a:t>Iberoromaanse</a:t>
            </a:r>
            <a:r>
              <a:rPr lang="en-GB" altLang="nl-BE" sz="3600" dirty="0"/>
              <a:t> </a:t>
            </a:r>
            <a:r>
              <a:rPr lang="en-GB" altLang="nl-BE" sz="3600" dirty="0" err="1"/>
              <a:t>talen</a:t>
            </a:r>
            <a:r>
              <a:rPr lang="en-GB" altLang="nl-BE" sz="3600" dirty="0"/>
              <a:t> </a:t>
            </a:r>
            <a:endParaRPr lang="en-GB" altLang="nl-BE" sz="3600" dirty="0" smtClean="0"/>
          </a:p>
          <a:p>
            <a:pPr eaLnBrk="1" hangingPunct="1">
              <a:lnSpc>
                <a:spcPct val="90000"/>
              </a:lnSpc>
              <a:buFont typeface="Wingdings" panose="05000000000000000000" pitchFamily="2" charset="2"/>
              <a:buNone/>
            </a:pPr>
            <a:endParaRPr lang="en-GB" altLang="nl-BE" sz="3600" dirty="0"/>
          </a:p>
          <a:p>
            <a:pPr eaLnBrk="1" hangingPunct="1">
              <a:lnSpc>
                <a:spcPct val="90000"/>
              </a:lnSpc>
              <a:buFont typeface="Wingdings" panose="05000000000000000000" pitchFamily="2" charset="2"/>
              <a:buNone/>
            </a:pPr>
            <a:r>
              <a:rPr lang="en-GB" altLang="nl-BE" sz="3600" dirty="0" smtClean="0"/>
              <a:t>	</a:t>
            </a:r>
          </a:p>
          <a:p>
            <a:pPr eaLnBrk="1" hangingPunct="1">
              <a:lnSpc>
                <a:spcPct val="90000"/>
              </a:lnSpc>
              <a:buFont typeface="Wingdings" panose="05000000000000000000" pitchFamily="2" charset="2"/>
              <a:buNone/>
            </a:pPr>
            <a:r>
              <a:rPr lang="en-GB" altLang="nl-BE" sz="3600" dirty="0"/>
              <a:t>	</a:t>
            </a:r>
            <a:r>
              <a:rPr lang="en-GB" altLang="nl-BE" sz="3600" dirty="0" err="1" smtClean="0"/>
              <a:t>Niet</a:t>
            </a:r>
            <a:r>
              <a:rPr lang="en-GB" altLang="nl-BE" sz="3600" dirty="0" smtClean="0"/>
              <a:t>: </a:t>
            </a:r>
            <a:r>
              <a:rPr lang="en-GB" altLang="nl-BE" sz="3600" dirty="0" err="1" smtClean="0"/>
              <a:t>Italiaans</a:t>
            </a:r>
            <a:r>
              <a:rPr lang="en-GB" altLang="nl-BE" sz="3600" dirty="0" smtClean="0"/>
              <a:t> </a:t>
            </a:r>
            <a:endParaRPr lang="nl-NL" altLang="nl-BE" sz="3600" dirty="0"/>
          </a:p>
        </p:txBody>
      </p:sp>
    </p:spTree>
    <p:extLst>
      <p:ext uri="{BB962C8B-B14F-4D97-AF65-F5344CB8AC3E}">
        <p14:creationId xmlns:p14="http://schemas.microsoft.com/office/powerpoint/2010/main" val="4216088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1096" y="610159"/>
            <a:ext cx="15705282" cy="863693"/>
          </a:xfrm>
        </p:spPr>
        <p:txBody>
          <a:bodyPr/>
          <a:lstStyle/>
          <a:p>
            <a:pPr eaLnBrk="1" hangingPunct="1"/>
            <a:r>
              <a:rPr lang="nl-BE" altLang="nl-BE" u="none" dirty="0" smtClean="0"/>
              <a:t>Opbouw programma</a:t>
            </a:r>
            <a:endParaRPr lang="nl-NL" altLang="nl-BE" u="none" dirty="0" smtClean="0"/>
          </a:p>
        </p:txBody>
      </p:sp>
      <p:sp>
        <p:nvSpPr>
          <p:cNvPr id="7172" name="Rectangle 4"/>
          <p:cNvSpPr>
            <a:spLocks noGrp="1" noChangeArrowheads="1"/>
          </p:cNvSpPr>
          <p:nvPr>
            <p:ph sz="half" idx="1"/>
          </p:nvPr>
        </p:nvSpPr>
        <p:spPr>
          <a:xfrm>
            <a:off x="830118" y="2346385"/>
            <a:ext cx="7658273" cy="6050292"/>
          </a:xfrm>
        </p:spPr>
        <p:txBody>
          <a:bodyPr rtlCol="0">
            <a:normAutofit/>
          </a:bodyPr>
          <a:lstStyle/>
          <a:p>
            <a:pPr>
              <a:buNone/>
              <a:defRPr/>
            </a:pPr>
            <a:r>
              <a:rPr lang="en-GB" sz="4551" dirty="0" err="1">
                <a:solidFill>
                  <a:schemeClr val="tx2"/>
                </a:solidFill>
              </a:rPr>
              <a:t>Totaal</a:t>
            </a:r>
            <a:r>
              <a:rPr lang="en-GB" sz="4551" dirty="0">
                <a:solidFill>
                  <a:schemeClr val="tx2"/>
                </a:solidFill>
              </a:rPr>
              <a:t>: 60 ECTS</a:t>
            </a:r>
          </a:p>
          <a:p>
            <a:pPr>
              <a:buFont typeface="Wingdings 3" charset="2"/>
              <a:buChar char=""/>
              <a:defRPr/>
            </a:pPr>
            <a:r>
              <a:rPr lang="en-GB" sz="4551" dirty="0" smtClean="0">
                <a:solidFill>
                  <a:srgbClr val="00FFFF"/>
                </a:solidFill>
              </a:rPr>
              <a:t>Twee </a:t>
            </a:r>
            <a:r>
              <a:rPr lang="en-GB" sz="4551" dirty="0" err="1">
                <a:solidFill>
                  <a:srgbClr val="00FFFF"/>
                </a:solidFill>
              </a:rPr>
              <a:t>talen</a:t>
            </a:r>
            <a:r>
              <a:rPr lang="en-GB" sz="4551" dirty="0">
                <a:solidFill>
                  <a:srgbClr val="00FFFF"/>
                </a:solidFill>
              </a:rPr>
              <a:t>:</a:t>
            </a:r>
          </a:p>
          <a:p>
            <a:pPr lvl="1">
              <a:buFont typeface="Wingdings 3" charset="2"/>
              <a:buChar char=""/>
              <a:defRPr/>
            </a:pPr>
            <a:r>
              <a:rPr lang="en-GB" sz="3982" dirty="0" err="1">
                <a:solidFill>
                  <a:schemeClr val="tx1">
                    <a:lumMod val="75000"/>
                    <a:lumOff val="25000"/>
                  </a:schemeClr>
                </a:solidFill>
              </a:rPr>
              <a:t>taalspecifieke</a:t>
            </a:r>
            <a:r>
              <a:rPr lang="en-GB" sz="3982" dirty="0">
                <a:solidFill>
                  <a:schemeClr val="tx1">
                    <a:lumMod val="75000"/>
                    <a:lumOff val="25000"/>
                  </a:schemeClr>
                </a:solidFill>
              </a:rPr>
              <a:t> </a:t>
            </a:r>
            <a:r>
              <a:rPr lang="en-GB" sz="3982" dirty="0" err="1">
                <a:solidFill>
                  <a:schemeClr val="tx1">
                    <a:lumMod val="75000"/>
                    <a:lumOff val="25000"/>
                  </a:schemeClr>
                </a:solidFill>
              </a:rPr>
              <a:t>vakken</a:t>
            </a:r>
            <a:r>
              <a:rPr lang="en-GB" sz="3982" dirty="0">
                <a:solidFill>
                  <a:schemeClr val="tx1">
                    <a:lumMod val="75000"/>
                    <a:lumOff val="25000"/>
                  </a:schemeClr>
                </a:solidFill>
              </a:rPr>
              <a:t>: </a:t>
            </a:r>
            <a:r>
              <a:rPr lang="en-GB" sz="3982" dirty="0" smtClean="0">
                <a:solidFill>
                  <a:schemeClr val="tx1">
                    <a:lumMod val="75000"/>
                    <a:lumOff val="25000"/>
                  </a:schemeClr>
                </a:solidFill>
              </a:rPr>
              <a:t>2x 15 </a:t>
            </a:r>
            <a:r>
              <a:rPr lang="en-GB" sz="3982" dirty="0" err="1" smtClean="0">
                <a:solidFill>
                  <a:schemeClr val="tx1">
                    <a:lumMod val="75000"/>
                    <a:lumOff val="25000"/>
                  </a:schemeClr>
                </a:solidFill>
              </a:rPr>
              <a:t>stp</a:t>
            </a:r>
            <a:r>
              <a:rPr lang="en-GB" sz="3982" dirty="0" smtClean="0">
                <a:solidFill>
                  <a:schemeClr val="tx1">
                    <a:lumMod val="75000"/>
                    <a:lumOff val="25000"/>
                  </a:schemeClr>
                </a:solidFill>
              </a:rPr>
              <a:t> per </a:t>
            </a:r>
            <a:r>
              <a:rPr lang="en-GB" sz="3982" dirty="0" err="1" smtClean="0">
                <a:solidFill>
                  <a:schemeClr val="tx1">
                    <a:lumMod val="75000"/>
                    <a:lumOff val="25000"/>
                  </a:schemeClr>
                </a:solidFill>
              </a:rPr>
              <a:t>taal</a:t>
            </a:r>
            <a:endParaRPr lang="en-GB" sz="3271" dirty="0">
              <a:solidFill>
                <a:schemeClr val="tx1">
                  <a:lumMod val="75000"/>
                  <a:lumOff val="25000"/>
                </a:schemeClr>
              </a:solidFill>
            </a:endParaRPr>
          </a:p>
          <a:p>
            <a:pPr marL="650230" lvl="1" indent="0">
              <a:buNone/>
              <a:defRPr/>
            </a:pPr>
            <a:endParaRPr lang="en-GB" sz="3271" dirty="0">
              <a:solidFill>
                <a:schemeClr val="tx1">
                  <a:lumMod val="75000"/>
                  <a:lumOff val="25000"/>
                </a:schemeClr>
              </a:solidFill>
            </a:endParaRPr>
          </a:p>
          <a:p>
            <a:pPr lvl="1">
              <a:buFont typeface="Wingdings 3" charset="2"/>
              <a:buChar char=""/>
              <a:defRPr/>
            </a:pPr>
            <a:r>
              <a:rPr lang="en-GB" sz="3982" dirty="0" err="1">
                <a:solidFill>
                  <a:schemeClr val="tx1">
                    <a:lumMod val="75000"/>
                    <a:lumOff val="25000"/>
                  </a:schemeClr>
                </a:solidFill>
              </a:rPr>
              <a:t>keuzevakken</a:t>
            </a:r>
            <a:r>
              <a:rPr lang="en-GB" sz="3982" dirty="0">
                <a:solidFill>
                  <a:schemeClr val="tx1">
                    <a:lumMod val="75000"/>
                    <a:lumOff val="25000"/>
                  </a:schemeClr>
                </a:solidFill>
              </a:rPr>
              <a:t>: </a:t>
            </a:r>
            <a:r>
              <a:rPr lang="en-GB" sz="3982" dirty="0" smtClean="0">
                <a:solidFill>
                  <a:schemeClr val="tx1">
                    <a:lumMod val="75000"/>
                    <a:lumOff val="25000"/>
                  </a:schemeClr>
                </a:solidFill>
              </a:rPr>
              <a:t>15 </a:t>
            </a:r>
            <a:r>
              <a:rPr lang="en-GB" sz="3982" dirty="0" err="1" smtClean="0">
                <a:solidFill>
                  <a:schemeClr val="tx1">
                    <a:lumMod val="75000"/>
                    <a:lumOff val="25000"/>
                  </a:schemeClr>
                </a:solidFill>
              </a:rPr>
              <a:t>stp</a:t>
            </a:r>
            <a:endParaRPr lang="en-GB" sz="3982" dirty="0">
              <a:solidFill>
                <a:schemeClr val="tx1">
                  <a:lumMod val="75000"/>
                  <a:lumOff val="25000"/>
                </a:schemeClr>
              </a:solidFill>
            </a:endParaRPr>
          </a:p>
          <a:p>
            <a:pPr lvl="1">
              <a:buFont typeface="Wingdings 3" charset="2"/>
              <a:buChar char=""/>
              <a:defRPr/>
            </a:pPr>
            <a:r>
              <a:rPr lang="en-GB" sz="3982" dirty="0" err="1">
                <a:solidFill>
                  <a:schemeClr val="tx1">
                    <a:lumMod val="75000"/>
                    <a:lumOff val="25000"/>
                  </a:schemeClr>
                </a:solidFill>
              </a:rPr>
              <a:t>masterproef</a:t>
            </a:r>
            <a:r>
              <a:rPr lang="en-GB" sz="3982" dirty="0">
                <a:solidFill>
                  <a:schemeClr val="tx1">
                    <a:lumMod val="75000"/>
                    <a:lumOff val="25000"/>
                  </a:schemeClr>
                </a:solidFill>
              </a:rPr>
              <a:t>: </a:t>
            </a:r>
            <a:r>
              <a:rPr lang="en-GB" sz="3982" dirty="0" smtClean="0">
                <a:solidFill>
                  <a:schemeClr val="tx1">
                    <a:lumMod val="75000"/>
                    <a:lumOff val="25000"/>
                  </a:schemeClr>
                </a:solidFill>
              </a:rPr>
              <a:t>15 </a:t>
            </a:r>
            <a:r>
              <a:rPr lang="en-GB" sz="3982" dirty="0" err="1" smtClean="0">
                <a:solidFill>
                  <a:schemeClr val="tx1">
                    <a:lumMod val="75000"/>
                    <a:lumOff val="25000"/>
                  </a:schemeClr>
                </a:solidFill>
              </a:rPr>
              <a:t>stp</a:t>
            </a:r>
            <a:endParaRPr lang="en-GB" sz="3982" dirty="0">
              <a:solidFill>
                <a:schemeClr val="tx1">
                  <a:lumMod val="75000"/>
                  <a:lumOff val="25000"/>
                </a:schemeClr>
              </a:solidFill>
            </a:endParaRPr>
          </a:p>
        </p:txBody>
      </p:sp>
      <p:sp>
        <p:nvSpPr>
          <p:cNvPr id="7173" name="Rectangle 5"/>
          <p:cNvSpPr>
            <a:spLocks noGrp="1" noChangeArrowheads="1"/>
          </p:cNvSpPr>
          <p:nvPr>
            <p:ph sz="half" idx="2"/>
          </p:nvPr>
        </p:nvSpPr>
        <p:spPr>
          <a:xfrm>
            <a:off x="8971472" y="2467155"/>
            <a:ext cx="6745856" cy="5929521"/>
          </a:xfrm>
        </p:spPr>
        <p:txBody>
          <a:bodyPr rtlCol="0">
            <a:normAutofit/>
          </a:bodyPr>
          <a:lstStyle/>
          <a:p>
            <a:pPr>
              <a:buNone/>
              <a:defRPr/>
            </a:pPr>
            <a:endParaRPr lang="en-GB" altLang="nl-BE" sz="4551" dirty="0">
              <a:solidFill>
                <a:srgbClr val="00FFFF"/>
              </a:solidFill>
            </a:endParaRPr>
          </a:p>
          <a:p>
            <a:pPr>
              <a:buFont typeface="Wingdings 3" charset="2"/>
              <a:buChar char=""/>
              <a:defRPr/>
            </a:pPr>
            <a:r>
              <a:rPr lang="en-GB" altLang="nl-BE" sz="4551" dirty="0" err="1">
                <a:solidFill>
                  <a:srgbClr val="00FFFF"/>
                </a:solidFill>
              </a:rPr>
              <a:t>E</a:t>
            </a:r>
            <a:r>
              <a:rPr lang="en-GB" altLang="nl-BE" sz="4551" dirty="0" err="1" smtClean="0">
                <a:solidFill>
                  <a:srgbClr val="00FFFF"/>
                </a:solidFill>
              </a:rPr>
              <a:t>én</a:t>
            </a:r>
            <a:r>
              <a:rPr lang="en-GB" altLang="nl-BE" sz="4551" dirty="0" smtClean="0">
                <a:solidFill>
                  <a:srgbClr val="00FFFF"/>
                </a:solidFill>
              </a:rPr>
              <a:t> </a:t>
            </a:r>
            <a:r>
              <a:rPr lang="en-GB" altLang="nl-BE" sz="4551" dirty="0" err="1">
                <a:solidFill>
                  <a:srgbClr val="00FFFF"/>
                </a:solidFill>
              </a:rPr>
              <a:t>taal</a:t>
            </a:r>
            <a:r>
              <a:rPr lang="en-GB" altLang="nl-BE" sz="4551" dirty="0">
                <a:solidFill>
                  <a:srgbClr val="00FFFF"/>
                </a:solidFill>
              </a:rPr>
              <a:t>:</a:t>
            </a:r>
          </a:p>
          <a:p>
            <a:pPr lvl="1">
              <a:buFont typeface="Wingdings 3" charset="2"/>
              <a:buChar char=""/>
              <a:defRPr/>
            </a:pPr>
            <a:r>
              <a:rPr lang="en-GB" altLang="nl-BE" sz="3982" dirty="0" err="1">
                <a:solidFill>
                  <a:schemeClr val="tx1">
                    <a:lumMod val="75000"/>
                    <a:lumOff val="25000"/>
                  </a:schemeClr>
                </a:solidFill>
              </a:rPr>
              <a:t>taalspecifieke</a:t>
            </a:r>
            <a:r>
              <a:rPr lang="en-GB" altLang="nl-BE" sz="3982" dirty="0">
                <a:solidFill>
                  <a:schemeClr val="tx1">
                    <a:lumMod val="75000"/>
                    <a:lumOff val="25000"/>
                  </a:schemeClr>
                </a:solidFill>
              </a:rPr>
              <a:t> </a:t>
            </a:r>
            <a:r>
              <a:rPr lang="en-GB" altLang="nl-BE" sz="3982" dirty="0" err="1">
                <a:solidFill>
                  <a:schemeClr val="tx1">
                    <a:lumMod val="75000"/>
                    <a:lumOff val="25000"/>
                  </a:schemeClr>
                </a:solidFill>
              </a:rPr>
              <a:t>vakken</a:t>
            </a:r>
            <a:r>
              <a:rPr lang="en-GB" altLang="nl-BE" sz="3982" dirty="0">
                <a:solidFill>
                  <a:schemeClr val="tx1">
                    <a:lumMod val="75000"/>
                    <a:lumOff val="25000"/>
                  </a:schemeClr>
                </a:solidFill>
              </a:rPr>
              <a:t>: 30 </a:t>
            </a:r>
            <a:r>
              <a:rPr lang="en-GB" altLang="nl-BE" sz="3982" dirty="0" err="1" smtClean="0">
                <a:solidFill>
                  <a:schemeClr val="tx1">
                    <a:lumMod val="75000"/>
                    <a:lumOff val="25000"/>
                  </a:schemeClr>
                </a:solidFill>
              </a:rPr>
              <a:t>stp</a:t>
            </a:r>
            <a:endParaRPr lang="en-GB" altLang="nl-BE" sz="3982" dirty="0">
              <a:solidFill>
                <a:schemeClr val="tx1">
                  <a:lumMod val="75000"/>
                  <a:lumOff val="25000"/>
                </a:schemeClr>
              </a:solidFill>
            </a:endParaRPr>
          </a:p>
          <a:p>
            <a:pPr lvl="1">
              <a:buFont typeface="Wingdings 3" charset="2"/>
              <a:buChar char=""/>
              <a:defRPr/>
            </a:pPr>
            <a:r>
              <a:rPr lang="en-GB" altLang="nl-BE" sz="3982" dirty="0" err="1">
                <a:solidFill>
                  <a:schemeClr val="tx1">
                    <a:lumMod val="75000"/>
                    <a:lumOff val="25000"/>
                  </a:schemeClr>
                </a:solidFill>
              </a:rPr>
              <a:t>keuzevakken</a:t>
            </a:r>
            <a:r>
              <a:rPr lang="en-GB" altLang="nl-BE" sz="3982" dirty="0">
                <a:solidFill>
                  <a:schemeClr val="tx1">
                    <a:lumMod val="75000"/>
                    <a:lumOff val="25000"/>
                  </a:schemeClr>
                </a:solidFill>
              </a:rPr>
              <a:t>: </a:t>
            </a:r>
            <a:r>
              <a:rPr lang="en-GB" altLang="nl-BE" sz="3982" dirty="0" smtClean="0">
                <a:solidFill>
                  <a:schemeClr val="tx1">
                    <a:lumMod val="75000"/>
                    <a:lumOff val="25000"/>
                  </a:schemeClr>
                </a:solidFill>
              </a:rPr>
              <a:t>15 </a:t>
            </a:r>
            <a:r>
              <a:rPr lang="en-GB" altLang="nl-BE" sz="3982" dirty="0" err="1" smtClean="0">
                <a:solidFill>
                  <a:schemeClr val="tx1">
                    <a:lumMod val="75000"/>
                    <a:lumOff val="25000"/>
                  </a:schemeClr>
                </a:solidFill>
              </a:rPr>
              <a:t>stp</a:t>
            </a:r>
            <a:endParaRPr lang="en-GB" altLang="nl-BE" sz="3982" dirty="0">
              <a:solidFill>
                <a:schemeClr val="tx1">
                  <a:lumMod val="75000"/>
                  <a:lumOff val="25000"/>
                </a:schemeClr>
              </a:solidFill>
            </a:endParaRPr>
          </a:p>
          <a:p>
            <a:pPr lvl="1">
              <a:buFont typeface="Wingdings 3" charset="2"/>
              <a:buChar char=""/>
              <a:defRPr/>
            </a:pPr>
            <a:r>
              <a:rPr lang="en-GB" altLang="nl-BE" sz="3982" dirty="0" err="1">
                <a:solidFill>
                  <a:schemeClr val="tx1">
                    <a:lumMod val="75000"/>
                    <a:lumOff val="25000"/>
                  </a:schemeClr>
                </a:solidFill>
              </a:rPr>
              <a:t>masterproef</a:t>
            </a:r>
            <a:r>
              <a:rPr lang="en-GB" altLang="nl-BE" sz="3982" dirty="0">
                <a:solidFill>
                  <a:schemeClr val="tx1">
                    <a:lumMod val="75000"/>
                    <a:lumOff val="25000"/>
                  </a:schemeClr>
                </a:solidFill>
              </a:rPr>
              <a:t>: </a:t>
            </a:r>
            <a:r>
              <a:rPr lang="en-GB" altLang="nl-BE" sz="3982" dirty="0" smtClean="0">
                <a:solidFill>
                  <a:schemeClr val="tx1">
                    <a:lumMod val="75000"/>
                    <a:lumOff val="25000"/>
                  </a:schemeClr>
                </a:solidFill>
              </a:rPr>
              <a:t>15 </a:t>
            </a:r>
            <a:r>
              <a:rPr lang="en-GB" altLang="nl-BE" sz="3982" dirty="0" err="1" smtClean="0">
                <a:solidFill>
                  <a:schemeClr val="tx1">
                    <a:lumMod val="75000"/>
                    <a:lumOff val="25000"/>
                  </a:schemeClr>
                </a:solidFill>
              </a:rPr>
              <a:t>stp</a:t>
            </a:r>
            <a:endParaRPr lang="en-GB" altLang="nl-BE" sz="3982" dirty="0">
              <a:solidFill>
                <a:schemeClr val="tx1">
                  <a:lumMod val="75000"/>
                  <a:lumOff val="25000"/>
                </a:schemeClr>
              </a:solidFill>
            </a:endParaRPr>
          </a:p>
        </p:txBody>
      </p:sp>
    </p:spTree>
    <p:extLst>
      <p:ext uri="{BB962C8B-B14F-4D97-AF65-F5344CB8AC3E}">
        <p14:creationId xmlns:p14="http://schemas.microsoft.com/office/powerpoint/2010/main" val="1429413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dirty="0" smtClean="0"/>
              <a:t>Aantal vakken </a:t>
            </a:r>
            <a:endParaRPr lang="nl-BE"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869215313"/>
              </p:ext>
            </p:extLst>
          </p:nvPr>
        </p:nvGraphicFramePr>
        <p:xfrm>
          <a:off x="4563224" y="1587260"/>
          <a:ext cx="6944414" cy="6726876"/>
        </p:xfrm>
        <a:graphic>
          <a:graphicData uri="http://schemas.openxmlformats.org/drawingml/2006/table">
            <a:tbl>
              <a:tblPr firstRow="1" bandRow="1">
                <a:tableStyleId>{5C22544A-7EE6-4342-B048-85BDC9FD1C3A}</a:tableStyleId>
              </a:tblPr>
              <a:tblGrid>
                <a:gridCol w="3131538">
                  <a:extLst>
                    <a:ext uri="{9D8B030D-6E8A-4147-A177-3AD203B41FA5}">
                      <a16:colId xmlns:a16="http://schemas.microsoft.com/office/drawing/2014/main" val="20000"/>
                    </a:ext>
                  </a:extLst>
                </a:gridCol>
                <a:gridCol w="3812876">
                  <a:extLst>
                    <a:ext uri="{9D8B030D-6E8A-4147-A177-3AD203B41FA5}">
                      <a16:colId xmlns:a16="http://schemas.microsoft.com/office/drawing/2014/main" val="20001"/>
                    </a:ext>
                  </a:extLst>
                </a:gridCol>
              </a:tblGrid>
              <a:tr h="605574">
                <a:tc>
                  <a:txBody>
                    <a:bodyPr/>
                    <a:lstStyle/>
                    <a:p>
                      <a:endParaRPr lang="nl-BE" b="0" dirty="0"/>
                    </a:p>
                  </a:txBody>
                  <a:tcPr/>
                </a:tc>
                <a:tc>
                  <a:txBody>
                    <a:bodyPr/>
                    <a:lstStyle/>
                    <a:p>
                      <a:pPr algn="ctr"/>
                      <a:r>
                        <a:rPr lang="nl-BE" b="0" dirty="0" smtClean="0"/>
                        <a:t>Aantal vakken</a:t>
                      </a:r>
                      <a:endParaRPr lang="nl-BE" b="0" dirty="0"/>
                    </a:p>
                  </a:txBody>
                  <a:tcPr/>
                </a:tc>
                <a:extLst>
                  <a:ext uri="{0D108BD9-81ED-4DB2-BD59-A6C34878D82A}">
                    <a16:rowId xmlns:a16="http://schemas.microsoft.com/office/drawing/2014/main" val="10000"/>
                  </a:ext>
                </a:extLst>
              </a:tr>
              <a:tr h="671136">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b="0" dirty="0" smtClean="0"/>
                        <a:t>Duits</a:t>
                      </a:r>
                      <a:endParaRPr lang="nl-BE" b="0" dirty="0"/>
                    </a:p>
                  </a:txBody>
                  <a:tcPr/>
                </a:tc>
                <a:tc>
                  <a:txBody>
                    <a:bodyPr/>
                    <a:lstStyle/>
                    <a:p>
                      <a:pPr algn="ctr"/>
                      <a:r>
                        <a:rPr lang="nl-BE" b="0" dirty="0" smtClean="0"/>
                        <a:t>7</a:t>
                      </a:r>
                      <a:endParaRPr lang="nl-BE" b="0" dirty="0"/>
                    </a:p>
                  </a:txBody>
                  <a:tcPr/>
                </a:tc>
                <a:extLst>
                  <a:ext uri="{0D108BD9-81ED-4DB2-BD59-A6C34878D82A}">
                    <a16:rowId xmlns:a16="http://schemas.microsoft.com/office/drawing/2014/main" val="10001"/>
                  </a:ext>
                </a:extLst>
              </a:tr>
              <a:tr h="605574">
                <a:tc>
                  <a:txBody>
                    <a:bodyPr/>
                    <a:lstStyle/>
                    <a:p>
                      <a:r>
                        <a:rPr lang="nl-BE" dirty="0" smtClean="0"/>
                        <a:t>Engels</a:t>
                      </a:r>
                      <a:endParaRPr lang="nl-BE" dirty="0"/>
                    </a:p>
                  </a:txBody>
                  <a:tcPr/>
                </a:tc>
                <a:tc>
                  <a:txBody>
                    <a:bodyPr/>
                    <a:lstStyle/>
                    <a:p>
                      <a:pPr algn="ctr"/>
                      <a:r>
                        <a:rPr lang="nl-BE" dirty="0" smtClean="0"/>
                        <a:t>12</a:t>
                      </a:r>
                      <a:endParaRPr lang="nl-BE" dirty="0"/>
                    </a:p>
                  </a:txBody>
                  <a:tcPr/>
                </a:tc>
                <a:extLst>
                  <a:ext uri="{0D108BD9-81ED-4DB2-BD59-A6C34878D82A}">
                    <a16:rowId xmlns:a16="http://schemas.microsoft.com/office/drawing/2014/main" val="10002"/>
                  </a:ext>
                </a:extLst>
              </a:tr>
              <a:tr h="605574">
                <a:tc>
                  <a:txBody>
                    <a:bodyPr/>
                    <a:lstStyle/>
                    <a:p>
                      <a:r>
                        <a:rPr lang="nl-BE" dirty="0" smtClean="0"/>
                        <a:t>Frans</a:t>
                      </a:r>
                      <a:endParaRPr lang="nl-BE" dirty="0"/>
                    </a:p>
                  </a:txBody>
                  <a:tcPr/>
                </a:tc>
                <a:tc>
                  <a:txBody>
                    <a:bodyPr/>
                    <a:lstStyle/>
                    <a:p>
                      <a:pPr algn="ctr"/>
                      <a:r>
                        <a:rPr lang="nl-BE" dirty="0" smtClean="0"/>
                        <a:t>7</a:t>
                      </a:r>
                      <a:endParaRPr lang="nl-BE" dirty="0"/>
                    </a:p>
                  </a:txBody>
                  <a:tcPr/>
                </a:tc>
                <a:extLst>
                  <a:ext uri="{0D108BD9-81ED-4DB2-BD59-A6C34878D82A}">
                    <a16:rowId xmlns:a16="http://schemas.microsoft.com/office/drawing/2014/main" val="10003"/>
                  </a:ext>
                </a:extLst>
              </a:tr>
              <a:tr h="605574">
                <a:tc>
                  <a:txBody>
                    <a:bodyPr/>
                    <a:lstStyle/>
                    <a:p>
                      <a:r>
                        <a:rPr lang="nl-BE" dirty="0" smtClean="0"/>
                        <a:t>Grieks</a:t>
                      </a:r>
                      <a:endParaRPr lang="nl-BE" dirty="0"/>
                    </a:p>
                  </a:txBody>
                  <a:tcPr/>
                </a:tc>
                <a:tc>
                  <a:txBody>
                    <a:bodyPr/>
                    <a:lstStyle/>
                    <a:p>
                      <a:pPr algn="ctr"/>
                      <a:r>
                        <a:rPr lang="nl-BE" dirty="0" smtClean="0"/>
                        <a:t>5</a:t>
                      </a:r>
                      <a:endParaRPr lang="nl-BE" dirty="0"/>
                    </a:p>
                  </a:txBody>
                  <a:tcPr/>
                </a:tc>
                <a:extLst>
                  <a:ext uri="{0D108BD9-81ED-4DB2-BD59-A6C34878D82A}">
                    <a16:rowId xmlns:a16="http://schemas.microsoft.com/office/drawing/2014/main" val="10004"/>
                  </a:ext>
                </a:extLst>
              </a:tr>
              <a:tr h="605574">
                <a:tc>
                  <a:txBody>
                    <a:bodyPr/>
                    <a:lstStyle/>
                    <a:p>
                      <a:r>
                        <a:rPr lang="nl-BE" dirty="0" smtClean="0"/>
                        <a:t>Italiaans</a:t>
                      </a:r>
                      <a:endParaRPr lang="nl-BE" dirty="0"/>
                    </a:p>
                  </a:txBody>
                  <a:tcPr/>
                </a:tc>
                <a:tc>
                  <a:txBody>
                    <a:bodyPr/>
                    <a:lstStyle/>
                    <a:p>
                      <a:pPr algn="ctr"/>
                      <a:r>
                        <a:rPr lang="nl-BE" dirty="0" smtClean="0"/>
                        <a:t>4</a:t>
                      </a:r>
                      <a:endParaRPr lang="nl-BE" dirty="0"/>
                    </a:p>
                  </a:txBody>
                  <a:tcPr/>
                </a:tc>
                <a:extLst>
                  <a:ext uri="{0D108BD9-81ED-4DB2-BD59-A6C34878D82A}">
                    <a16:rowId xmlns:a16="http://schemas.microsoft.com/office/drawing/2014/main" val="10005"/>
                  </a:ext>
                </a:extLst>
              </a:tr>
              <a:tr h="605574">
                <a:tc>
                  <a:txBody>
                    <a:bodyPr/>
                    <a:lstStyle/>
                    <a:p>
                      <a:r>
                        <a:rPr lang="nl-BE" dirty="0" smtClean="0"/>
                        <a:t>Latijn</a:t>
                      </a:r>
                      <a:endParaRPr lang="nl-BE" dirty="0"/>
                    </a:p>
                  </a:txBody>
                  <a:tcPr/>
                </a:tc>
                <a:tc>
                  <a:txBody>
                    <a:bodyPr/>
                    <a:lstStyle/>
                    <a:p>
                      <a:pPr algn="ctr"/>
                      <a:r>
                        <a:rPr lang="nl-BE" dirty="0" smtClean="0"/>
                        <a:t>4</a:t>
                      </a:r>
                      <a:endParaRPr lang="nl-BE" dirty="0"/>
                    </a:p>
                  </a:txBody>
                  <a:tcPr/>
                </a:tc>
                <a:extLst>
                  <a:ext uri="{0D108BD9-81ED-4DB2-BD59-A6C34878D82A}">
                    <a16:rowId xmlns:a16="http://schemas.microsoft.com/office/drawing/2014/main" val="10006"/>
                  </a:ext>
                </a:extLst>
              </a:tr>
              <a:tr h="605574">
                <a:tc>
                  <a:txBody>
                    <a:bodyPr/>
                    <a:lstStyle/>
                    <a:p>
                      <a:r>
                        <a:rPr lang="nl-BE" dirty="0" smtClean="0"/>
                        <a:t>Nederlands </a:t>
                      </a:r>
                      <a:endParaRPr lang="nl-BE" dirty="0"/>
                    </a:p>
                  </a:txBody>
                  <a:tcPr/>
                </a:tc>
                <a:tc>
                  <a:txBody>
                    <a:bodyPr/>
                    <a:lstStyle/>
                    <a:p>
                      <a:pPr algn="ctr"/>
                      <a:r>
                        <a:rPr lang="nl-BE" dirty="0" smtClean="0"/>
                        <a:t>11</a:t>
                      </a:r>
                      <a:endParaRPr lang="nl-BE" dirty="0"/>
                    </a:p>
                  </a:txBody>
                  <a:tcPr/>
                </a:tc>
                <a:extLst>
                  <a:ext uri="{0D108BD9-81ED-4DB2-BD59-A6C34878D82A}">
                    <a16:rowId xmlns:a16="http://schemas.microsoft.com/office/drawing/2014/main" val="10007"/>
                  </a:ext>
                </a:extLst>
              </a:tr>
              <a:tr h="605574">
                <a:tc>
                  <a:txBody>
                    <a:bodyPr/>
                    <a:lstStyle/>
                    <a:p>
                      <a:r>
                        <a:rPr lang="nl-BE" dirty="0" smtClean="0"/>
                        <a:t>Spaans</a:t>
                      </a:r>
                      <a:endParaRPr lang="nl-BE" dirty="0"/>
                    </a:p>
                  </a:txBody>
                  <a:tcPr/>
                </a:tc>
                <a:tc>
                  <a:txBody>
                    <a:bodyPr/>
                    <a:lstStyle/>
                    <a:p>
                      <a:pPr algn="ctr"/>
                      <a:r>
                        <a:rPr lang="nl-BE" dirty="0" smtClean="0"/>
                        <a:t>4 + 3</a:t>
                      </a:r>
                      <a:endParaRPr lang="nl-BE" dirty="0"/>
                    </a:p>
                  </a:txBody>
                  <a:tcPr/>
                </a:tc>
                <a:extLst>
                  <a:ext uri="{0D108BD9-81ED-4DB2-BD59-A6C34878D82A}">
                    <a16:rowId xmlns:a16="http://schemas.microsoft.com/office/drawing/2014/main" val="10008"/>
                  </a:ext>
                </a:extLst>
              </a:tr>
              <a:tr h="605574">
                <a:tc>
                  <a:txBody>
                    <a:bodyPr/>
                    <a:lstStyle/>
                    <a:p>
                      <a:r>
                        <a:rPr lang="nl-BE" dirty="0" smtClean="0"/>
                        <a:t>Portugees</a:t>
                      </a:r>
                      <a:endParaRPr lang="nl-BE" dirty="0"/>
                    </a:p>
                  </a:txBody>
                  <a:tcPr/>
                </a:tc>
                <a:tc>
                  <a:txBody>
                    <a:bodyPr/>
                    <a:lstStyle/>
                    <a:p>
                      <a:pPr algn="ctr"/>
                      <a:r>
                        <a:rPr lang="nl-BE" dirty="0" smtClean="0"/>
                        <a:t>2</a:t>
                      </a:r>
                      <a:endParaRPr lang="nl-BE" dirty="0"/>
                    </a:p>
                  </a:txBody>
                  <a:tcPr/>
                </a:tc>
                <a:extLst>
                  <a:ext uri="{0D108BD9-81ED-4DB2-BD59-A6C34878D82A}">
                    <a16:rowId xmlns:a16="http://schemas.microsoft.com/office/drawing/2014/main" val="10009"/>
                  </a:ext>
                </a:extLst>
              </a:tr>
              <a:tr h="605574">
                <a:tc>
                  <a:txBody>
                    <a:bodyPr/>
                    <a:lstStyle/>
                    <a:p>
                      <a:r>
                        <a:rPr lang="nl-BE" dirty="0" smtClean="0"/>
                        <a:t>Scandinavistiek</a:t>
                      </a:r>
                      <a:r>
                        <a:rPr lang="nl-BE" baseline="0" dirty="0" smtClean="0"/>
                        <a:t> </a:t>
                      </a:r>
                      <a:endParaRPr lang="nl-BE" dirty="0"/>
                    </a:p>
                  </a:txBody>
                  <a:tcPr/>
                </a:tc>
                <a:tc>
                  <a:txBody>
                    <a:bodyPr/>
                    <a:lstStyle/>
                    <a:p>
                      <a:pPr algn="ctr"/>
                      <a:r>
                        <a:rPr lang="nl-BE" dirty="0" smtClean="0"/>
                        <a:t>4</a:t>
                      </a:r>
                      <a:endParaRPr lang="nl-BE" dirty="0"/>
                    </a:p>
                  </a:txBody>
                  <a:tcPr/>
                </a:tc>
                <a:extLst>
                  <a:ext uri="{0D108BD9-81ED-4DB2-BD59-A6C34878D82A}">
                    <a16:rowId xmlns:a16="http://schemas.microsoft.com/office/drawing/2014/main" val="10010"/>
                  </a:ext>
                </a:extLst>
              </a:tr>
            </a:tbl>
          </a:graphicData>
        </a:graphic>
      </p:graphicFrame>
      <p:sp>
        <p:nvSpPr>
          <p:cNvPr id="5" name="Tijdelijke aanduiding voor dianummer 4"/>
          <p:cNvSpPr>
            <a:spLocks noGrp="1"/>
          </p:cNvSpPr>
          <p:nvPr>
            <p:ph type="sldNum" sz="quarter" idx="12"/>
          </p:nvPr>
        </p:nvSpPr>
        <p:spPr/>
        <p:txBody>
          <a:bodyPr/>
          <a:lstStyle/>
          <a:p>
            <a:pPr>
              <a:defRPr/>
            </a:pPr>
            <a:fld id="{F7AEABA1-9E78-4651-A7E7-98C9EC4ABF86}" type="slidenum">
              <a:rPr lang="en-GB" altLang="nl-BE" smtClean="0"/>
              <a:pPr>
                <a:defRPr/>
              </a:pPr>
              <a:t>9</a:t>
            </a:fld>
            <a:endParaRPr lang="en-GB" altLang="nl-BE"/>
          </a:p>
        </p:txBody>
      </p:sp>
    </p:spTree>
    <p:extLst>
      <p:ext uri="{BB962C8B-B14F-4D97-AF65-F5344CB8AC3E}">
        <p14:creationId xmlns:p14="http://schemas.microsoft.com/office/powerpoint/2010/main" val="219733456"/>
      </p:ext>
    </p:extLst>
  </p:cSld>
  <p:clrMapOvr>
    <a:masterClrMapping/>
  </p:clrMapOvr>
</p:sld>
</file>

<file path=ppt/theme/theme1.xml><?xml version="1.0" encoding="utf-8"?>
<a:theme xmlns:a="http://schemas.openxmlformats.org/drawingml/2006/main" name="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FW_1_0_13.potx" id="{B508D0BB-598D-4D59-A3A7-FEEEC402B9FF}" vid="{2B622CDC-A06C-46C8-BCCF-D3BBCA6D4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372</TotalTime>
  <Words>1733</Words>
  <Application>Microsoft Office PowerPoint</Application>
  <PresentationFormat>Aangepast</PresentationFormat>
  <Paragraphs>558</Paragraphs>
  <Slides>57</Slides>
  <Notes>22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57</vt:i4>
      </vt:variant>
    </vt:vector>
  </HeadingPairs>
  <TitlesOfParts>
    <vt:vector size="64" baseType="lpstr">
      <vt:lpstr>Amatic SC</vt:lpstr>
      <vt:lpstr>Arial</vt:lpstr>
      <vt:lpstr>Calibri</vt:lpstr>
      <vt:lpstr>Times New Roman</vt:lpstr>
      <vt:lpstr>Wingdings</vt:lpstr>
      <vt:lpstr>Wingdings 3</vt:lpstr>
      <vt:lpstr>Kantoorthema</vt:lpstr>
      <vt:lpstr>Masters taal- en letterkunde</vt:lpstr>
      <vt:lpstr>Vervolgtrajecten na bachelor ‘Taal- en Letterkunde: Twee Talen’</vt:lpstr>
      <vt:lpstr>Vergelijkende tabel </vt:lpstr>
      <vt:lpstr>Vergelijkende tabel </vt:lpstr>
      <vt:lpstr>I. Master Taal- en letterkunde</vt:lpstr>
      <vt:lpstr> </vt:lpstr>
      <vt:lpstr> </vt:lpstr>
      <vt:lpstr>Opbouw programma</vt:lpstr>
      <vt:lpstr>Aantal vakken </vt:lpstr>
      <vt:lpstr>Keuzeregels voor taalvakken </vt:lpstr>
      <vt:lpstr>15 stp Keuzevakken: profilering en professionalisering</vt:lpstr>
      <vt:lpstr>15 stp Keuzevakken</vt:lpstr>
      <vt:lpstr>15 stp Keuzevakken</vt:lpstr>
      <vt:lpstr>Universiteitsbrede keuzevakken</vt:lpstr>
      <vt:lpstr>BA 3: optietraject keuze</vt:lpstr>
      <vt:lpstr>Masterproef</vt:lpstr>
      <vt:lpstr>Masterproef</vt:lpstr>
      <vt:lpstr>Masterproef</vt:lpstr>
      <vt:lpstr>Masterproef Vademecum</vt:lpstr>
      <vt:lpstr>Evaluatie Masterproef  </vt:lpstr>
      <vt:lpstr>II. Educatieve master of science in de talen – afstudeerrichting taal- en letterkunde </vt:lpstr>
      <vt:lpstr>Spreiding en integratie </vt:lpstr>
      <vt:lpstr>Spreiding en integratie </vt:lpstr>
      <vt:lpstr>Tweejarige master </vt:lpstr>
      <vt:lpstr>Component domein: taalvakken </vt:lpstr>
      <vt:lpstr>Component domein: keuzevakken </vt:lpstr>
      <vt:lpstr>Verdeling keuzevakken</vt:lpstr>
      <vt:lpstr>Component leraar (36 stp) </vt:lpstr>
      <vt:lpstr>Vakdidactieken / stages taal </vt:lpstr>
      <vt:lpstr>NIEUW: Vakdidactiek NT2</vt:lpstr>
      <vt:lpstr>Masterproef </vt:lpstr>
      <vt:lpstr>Jaar 1: masterproef I</vt:lpstr>
      <vt:lpstr>Jaar 2: masterproef II </vt:lpstr>
      <vt:lpstr>III. Historische taal- en letterkunde </vt:lpstr>
      <vt:lpstr>Opbouw programma</vt:lpstr>
      <vt:lpstr>Opbouw programma</vt:lpstr>
      <vt:lpstr>Opbouw programma</vt:lpstr>
      <vt:lpstr>Opbouw programma</vt:lpstr>
      <vt:lpstr>Opbouw programma</vt:lpstr>
      <vt:lpstr>Opbouw programma</vt:lpstr>
      <vt:lpstr>Opbouw programma</vt:lpstr>
      <vt:lpstr>Opbouw programma</vt:lpstr>
      <vt:lpstr>IV. Vergelijkende moderne letterkunde</vt:lpstr>
      <vt:lpstr>PROFIEL VAN DE OPLEIDING </vt:lpstr>
      <vt:lpstr>ALGEMENE VAKKEN</vt:lpstr>
      <vt:lpstr>LETTERKUNDIGE VAKKEN</vt:lpstr>
      <vt:lpstr>Masterproef (15 stp)</vt:lpstr>
      <vt:lpstr>STAGE (10 stp)</vt:lpstr>
      <vt:lpstr>STAGE (10 stp)</vt:lpstr>
      <vt:lpstr>ONDERZOEKSSTAGE</vt:lpstr>
      <vt:lpstr>PROFESSIONELE STAGE</vt:lpstr>
      <vt:lpstr>PROFESSIONELE STAGE</vt:lpstr>
      <vt:lpstr>V. Het verkorTe educatieve traject </vt:lpstr>
      <vt:lpstr>PowerPoint-presentatie</vt:lpstr>
      <vt:lpstr>De 60 stp leraarcomponent</vt:lpstr>
      <vt:lpstr>Meer info?</vt:lpstr>
      <vt:lpstr>Scriptiemarkt </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Bulcaen</dc:creator>
  <cp:lastModifiedBy>Chris Bulcaen</cp:lastModifiedBy>
  <cp:revision>41</cp:revision>
  <dcterms:created xsi:type="dcterms:W3CDTF">2017-05-02T08:40:02Z</dcterms:created>
  <dcterms:modified xsi:type="dcterms:W3CDTF">2019-04-30T08:27:42Z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lpwstr>13</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4A">
    <vt:lpwstr>copy of UK version translated to NL</vt:lpwstr>
  </property>
  <property fmtid="{D5CDD505-2E9C-101B-9397-08002B2CF9AE}" pid="11" name="Cmt 5">
    <vt:lpwstr>set text box and shape defaults</vt:lpwstr>
  </property>
  <property fmtid="{D5CDD505-2E9C-101B-9397-08002B2CF9AE}" pid="12" name="Cmt 6">
    <vt:lpwstr>closing slide acc. to letter</vt:lpwstr>
  </property>
  <property fmtid="{D5CDD505-2E9C-101B-9397-08002B2CF9AE}" pid="13" name="Cmt 7">
    <vt:lpwstr>logo opening slide sharpened</vt:lpwstr>
  </property>
  <property fmtid="{D5CDD505-2E9C-101B-9397-08002B2CF9AE}" pid="14" name="Cmt 8">
    <vt:lpwstr>split variable and fixed data in contact data; lang to NL-BE</vt:lpwstr>
  </property>
  <property fmtid="{D5CDD505-2E9C-101B-9397-08002B2CF9AE}" pid="15" name="Cmt 9">
    <vt:lpwstr>comments 19-9-2016</vt:lpwstr>
  </property>
  <property fmtid="{D5CDD505-2E9C-101B-9397-08002B2CF9AE}" pid="16" name="Cmt 10">
    <vt:lpwstr>social media redesigned</vt:lpwstr>
  </property>
  <property fmtid="{D5CDD505-2E9C-101B-9397-08002B2CF9AE}" pid="17" name="Cmt 11">
    <vt:lpwstr>Title Slide renamed to TitleSlide</vt:lpwstr>
  </property>
  <property fmtid="{D5CDD505-2E9C-101B-9397-08002B2CF9AE}" pid="18" name="Cmt 12">
    <vt:lpwstr>Title and text size</vt:lpwstr>
  </property>
  <property fmtid="{D5CDD505-2E9C-101B-9397-08002B2CF9AE}" pid="19" name="Cmt 13">
    <vt:lpwstr>socmed pictos &gt; normal view</vt:lpwstr>
  </property>
</Properties>
</file>