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301" r:id="rId3"/>
    <p:sldId id="302" r:id="rId4"/>
    <p:sldId id="303" r:id="rId5"/>
    <p:sldId id="306" r:id="rId6"/>
    <p:sldId id="308" r:id="rId7"/>
    <p:sldId id="304" r:id="rId8"/>
    <p:sldId id="305" r:id="rId9"/>
    <p:sldId id="295" r:id="rId10"/>
    <p:sldId id="307" r:id="rId11"/>
    <p:sldId id="281" r:id="rId12"/>
    <p:sldId id="284" r:id="rId13"/>
    <p:sldId id="286" r:id="rId14"/>
    <p:sldId id="287" r:id="rId15"/>
    <p:sldId id="296" r:id="rId16"/>
    <p:sldId id="297" r:id="rId17"/>
    <p:sldId id="300" r:id="rId18"/>
    <p:sldId id="299" r:id="rId19"/>
    <p:sldId id="290" r:id="rId20"/>
    <p:sldId id="298" r:id="rId21"/>
    <p:sldId id="257" r:id="rId22"/>
    <p:sldId id="266" r:id="rId23"/>
    <p:sldId id="260" r:id="rId24"/>
    <p:sldId id="291" r:id="rId25"/>
    <p:sldId id="273" r:id="rId26"/>
    <p:sldId id="294" r:id="rId27"/>
    <p:sldId id="267" r:id="rId2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58" autoAdjust="0"/>
  </p:normalViewPr>
  <p:slideViewPr>
    <p:cSldViewPr>
      <p:cViewPr varScale="1">
        <p:scale>
          <a:sx n="103" d="100"/>
          <a:sy n="103" d="100"/>
        </p:scale>
        <p:origin x="-18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DB99E-8D65-4BBC-8BD7-381E9263F3D9}" type="datetimeFigureOut">
              <a:rPr lang="nl-BE" smtClean="0"/>
              <a:t>10/02/2015</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C3569-7028-4CE8-B5E3-B13030F346F8}" type="slidenum">
              <a:rPr lang="nl-BE" smtClean="0"/>
              <a:t>‹nr.›</a:t>
            </a:fld>
            <a:endParaRPr lang="nl-BE"/>
          </a:p>
        </p:txBody>
      </p:sp>
    </p:spTree>
    <p:extLst>
      <p:ext uri="{BB962C8B-B14F-4D97-AF65-F5344CB8AC3E}">
        <p14:creationId xmlns:p14="http://schemas.microsoft.com/office/powerpoint/2010/main" val="109028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89C3569-7028-4CE8-B5E3-B13030F346F8}" type="slidenum">
              <a:rPr lang="nl-BE" smtClean="0"/>
              <a:t>3</a:t>
            </a:fld>
            <a:endParaRPr lang="nl-BE"/>
          </a:p>
        </p:txBody>
      </p:sp>
    </p:spTree>
    <p:extLst>
      <p:ext uri="{BB962C8B-B14F-4D97-AF65-F5344CB8AC3E}">
        <p14:creationId xmlns:p14="http://schemas.microsoft.com/office/powerpoint/2010/main" val="158542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http://www.vdab.be/trendsdoc/schoolverlaters/detail/</a:t>
            </a:r>
          </a:p>
          <a:p>
            <a:endParaRPr lang="nl-NL" dirty="0" smtClean="0"/>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“De schoolverlaters die na het school- of academiejaar 2011-2012 de school verlieten een jaar lang op tot einde juni 2013. De omstandigheden waarin zij hun eerste stappen zetten op de arbeidsmarkt kunnen niet bepaald gunstig genoemd worden. Na een korte heropleving in 2011 sloeg de crisis weer in alle hevigheid toe en bereikten falingen en bedrijfssluitingen een triest hoogtepunt.”</a:t>
            </a:r>
          </a:p>
          <a:p>
            <a:endParaRPr lang="nl-NL" sz="1200" b="0" i="0" u="none" strike="noStrike" kern="1200" baseline="0" dirty="0" smtClean="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D89C3569-7028-4CE8-B5E3-B13030F346F8}" type="slidenum">
              <a:rPr lang="nl-BE" smtClean="0"/>
              <a:t>4</a:t>
            </a:fld>
            <a:endParaRPr lang="nl-BE"/>
          </a:p>
        </p:txBody>
      </p:sp>
    </p:spTree>
    <p:extLst>
      <p:ext uri="{BB962C8B-B14F-4D97-AF65-F5344CB8AC3E}">
        <p14:creationId xmlns:p14="http://schemas.microsoft.com/office/powerpoint/2010/main" val="365430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89C3569-7028-4CE8-B5E3-B13030F346F8}" type="slidenum">
              <a:rPr lang="nl-BE" smtClean="0"/>
              <a:t>8</a:t>
            </a:fld>
            <a:endParaRPr lang="nl-BE"/>
          </a:p>
        </p:txBody>
      </p:sp>
    </p:spTree>
    <p:extLst>
      <p:ext uri="{BB962C8B-B14F-4D97-AF65-F5344CB8AC3E}">
        <p14:creationId xmlns:p14="http://schemas.microsoft.com/office/powerpoint/2010/main" val="401934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89C3569-7028-4CE8-B5E3-B13030F346F8}" type="slidenum">
              <a:rPr lang="nl-BE" smtClean="0"/>
              <a:t>9</a:t>
            </a:fld>
            <a:endParaRPr lang="nl-BE"/>
          </a:p>
        </p:txBody>
      </p:sp>
    </p:spTree>
    <p:extLst>
      <p:ext uri="{BB962C8B-B14F-4D97-AF65-F5344CB8AC3E}">
        <p14:creationId xmlns:p14="http://schemas.microsoft.com/office/powerpoint/2010/main" val="366631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89C3569-7028-4CE8-B5E3-B13030F346F8}" type="slidenum">
              <a:rPr lang="nl-BE" smtClean="0"/>
              <a:t>10</a:t>
            </a:fld>
            <a:endParaRPr lang="nl-BE"/>
          </a:p>
        </p:txBody>
      </p:sp>
    </p:spTree>
    <p:extLst>
      <p:ext uri="{BB962C8B-B14F-4D97-AF65-F5344CB8AC3E}">
        <p14:creationId xmlns:p14="http://schemas.microsoft.com/office/powerpoint/2010/main" val="366631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89C3569-7028-4CE8-B5E3-B13030F346F8}" type="slidenum">
              <a:rPr lang="nl-BE" smtClean="0"/>
              <a:t>21</a:t>
            </a:fld>
            <a:endParaRPr lang="nl-BE"/>
          </a:p>
        </p:txBody>
      </p:sp>
    </p:spTree>
    <p:extLst>
      <p:ext uri="{BB962C8B-B14F-4D97-AF65-F5344CB8AC3E}">
        <p14:creationId xmlns:p14="http://schemas.microsoft.com/office/powerpoint/2010/main" val="310198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2EB8AE8-7639-446D-B443-6B049F3E764E}" type="datetimeFigureOut">
              <a:rPr lang="nl-BE" smtClean="0"/>
              <a:t>10/02/2015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3C79E94-7FC9-42EE-A455-F610577A174C}" type="slidenum">
              <a:rPr lang="nl-BE" smtClean="0"/>
              <a:t>‹nr.›</a:t>
            </a:fld>
            <a:endParaRPr lang="nl-BE"/>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E2EB8AE8-7639-446D-B443-6B049F3E764E}" type="datetimeFigureOut">
              <a:rPr lang="nl-BE" smtClean="0"/>
              <a:t>10/02/2015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3C79E94-7FC9-42EE-A455-F610577A174C}"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E2EB8AE8-7639-446D-B443-6B049F3E764E}" type="datetimeFigureOut">
              <a:rPr lang="nl-BE" smtClean="0"/>
              <a:t>10/02/2015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3C79E94-7FC9-42EE-A455-F610577A174C}" type="slidenum">
              <a:rPr lang="nl-BE" smtClean="0"/>
              <a:t>‹nr.›</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gelijking">
    <p:spTree>
      <p:nvGrpSpPr>
        <p:cNvPr id="1" name=""/>
        <p:cNvGrpSpPr/>
        <p:nvPr/>
      </p:nvGrpSpPr>
      <p:grpSpPr>
        <a:xfrm>
          <a:off x="0" y="0"/>
          <a:ext cx="0" cy="0"/>
          <a:chOff x="0" y="0"/>
          <a:chExt cx="0" cy="0"/>
        </a:xfrm>
      </p:grpSpPr>
      <p:sp>
        <p:nvSpPr>
          <p:cNvPr id="5" name="Rechthoek 4"/>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6" name="Rechthoek 5"/>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7"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a:prstGeom prst="rect">
            <a:avLst/>
          </a:prstGeo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839661" y="2969309"/>
            <a:ext cx="6333667" cy="3262679"/>
          </a:xfrm>
          <a:prstGeom prst="rect">
            <a:avLst/>
          </a:prstGeom>
        </p:spPr>
        <p:txBody>
          <a:bodyPr/>
          <a:lstStyle>
            <a:lvl4pPr>
              <a:defRPr>
                <a:solidFill>
                  <a:schemeClr val="accent2"/>
                </a:solidFill>
              </a:defRPr>
            </a:lvl4pPr>
          </a:lstStyle>
          <a:p>
            <a:pPr lvl="0"/>
            <a:r>
              <a:rPr lang="nl-NL" smtClean="0"/>
              <a:t>Klik om de modelstijlen te bewerken</a:t>
            </a:r>
          </a:p>
        </p:txBody>
      </p:sp>
      <p:sp>
        <p:nvSpPr>
          <p:cNvPr id="8" name="Footer Placeholder 7"/>
          <p:cNvSpPr>
            <a:spLocks noGrp="1"/>
          </p:cNvSpPr>
          <p:nvPr>
            <p:ph type="ftr" sz="quarter" idx="10"/>
          </p:nvPr>
        </p:nvSpPr>
        <p:spPr>
          <a:xfrm>
            <a:off x="969963" y="293688"/>
            <a:ext cx="5724525" cy="365125"/>
          </a:xfrm>
          <a:prstGeom prst="rect">
            <a:avLst/>
          </a:prstGeom>
        </p:spPr>
        <p:txBody>
          <a:bodyPr/>
          <a:lstStyle>
            <a:lvl1pPr>
              <a:defRPr dirty="0" smtClean="0">
                <a:solidFill>
                  <a:schemeClr val="accent1"/>
                </a:solidFill>
              </a:defRPr>
            </a:lvl1pPr>
          </a:lstStyle>
          <a:p>
            <a:pPr>
              <a:defRPr/>
            </a:pPr>
            <a:r>
              <a:rPr lang="nl-BE"/>
              <a:t>Hoofdstuk Titel</a:t>
            </a:r>
          </a:p>
        </p:txBody>
      </p:sp>
      <p:sp>
        <p:nvSpPr>
          <p:cNvPr id="9" name="Slide Number Placeholder 8"/>
          <p:cNvSpPr>
            <a:spLocks noGrp="1"/>
          </p:cNvSpPr>
          <p:nvPr>
            <p:ph type="sldNum" sz="quarter" idx="11"/>
          </p:nvPr>
        </p:nvSpPr>
        <p:spPr/>
        <p:txBody>
          <a:bodyPr/>
          <a:lstStyle>
            <a:lvl1pPr>
              <a:defRPr/>
            </a:lvl1pPr>
          </a:lstStyle>
          <a:p>
            <a:fld id="{3DD7A237-FA21-48A1-8C5E-17FB3172621C}" type="slidenum">
              <a:rPr lang="nl-BE"/>
              <a:pPr/>
              <a:t>‹nr.›</a:t>
            </a:fld>
            <a:endParaRPr lang="nl-BE"/>
          </a:p>
        </p:txBody>
      </p:sp>
    </p:spTree>
    <p:extLst>
      <p:ext uri="{BB962C8B-B14F-4D97-AF65-F5344CB8AC3E}">
        <p14:creationId xmlns:p14="http://schemas.microsoft.com/office/powerpoint/2010/main" val="285652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E2EB8AE8-7639-446D-B443-6B049F3E764E}" type="datetimeFigureOut">
              <a:rPr lang="nl-BE" smtClean="0"/>
              <a:t>10/02/2015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3C79E94-7FC9-42EE-A455-F610577A174C}"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95" name="Title 94"/>
          <p:cNvSpPr>
            <a:spLocks noGrp="1"/>
          </p:cNvSpPr>
          <p:nvPr>
            <p:ph type="title"/>
          </p:nvPr>
        </p:nvSpPr>
        <p:spPr>
          <a:xfrm>
            <a:off x="457200" y="4463568"/>
            <a:ext cx="8305800" cy="1143000"/>
          </a:xfrm>
        </p:spPr>
        <p:txBody>
          <a:bodyPr/>
          <a:lstStyle/>
          <a:p>
            <a:r>
              <a:rPr lang="nl-NL" smtClean="0"/>
              <a:t>Klik om de stijl te bewerken</a:t>
            </a:r>
            <a:endParaRPr lang="en-US"/>
          </a:p>
        </p:txBody>
      </p:sp>
      <p:sp>
        <p:nvSpPr>
          <p:cNvPr id="2" name="Date Placeholder 1"/>
          <p:cNvSpPr>
            <a:spLocks noGrp="1"/>
          </p:cNvSpPr>
          <p:nvPr>
            <p:ph type="dt" sz="half" idx="10"/>
          </p:nvPr>
        </p:nvSpPr>
        <p:spPr/>
        <p:txBody>
          <a:bodyPr/>
          <a:lstStyle/>
          <a:p>
            <a:fld id="{E2EB8AE8-7639-446D-B443-6B049F3E764E}" type="datetimeFigureOut">
              <a:rPr lang="nl-BE" smtClean="0"/>
              <a:t>10/02/2015</a:t>
            </a:fld>
            <a:endParaRPr lang="nl-BE"/>
          </a:p>
        </p:txBody>
      </p:sp>
      <p:sp>
        <p:nvSpPr>
          <p:cNvPr id="91" name="Footer Placeholder 90"/>
          <p:cNvSpPr>
            <a:spLocks noGrp="1"/>
          </p:cNvSpPr>
          <p:nvPr>
            <p:ph type="ftr" sz="quarter" idx="11"/>
          </p:nvPr>
        </p:nvSpPr>
        <p:spPr/>
        <p:txBody>
          <a:bodyPr/>
          <a:lstStyle/>
          <a:p>
            <a:endParaRPr lang="nl-BE"/>
          </a:p>
        </p:txBody>
      </p:sp>
      <p:sp>
        <p:nvSpPr>
          <p:cNvPr id="92" name="Slide Number Placeholder 91"/>
          <p:cNvSpPr>
            <a:spLocks noGrp="1"/>
          </p:cNvSpPr>
          <p:nvPr>
            <p:ph type="sldNum" sz="quarter" idx="12"/>
          </p:nvPr>
        </p:nvSpPr>
        <p:spPr/>
        <p:txBody>
          <a:bodyPr/>
          <a:lstStyle/>
          <a:p>
            <a:fld id="{F3C79E94-7FC9-42EE-A455-F610577A174C}" type="slidenum">
              <a:rPr lang="nl-BE" smtClean="0"/>
              <a:t>‹nr.›</a:t>
            </a:fld>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E2EB8AE8-7639-446D-B443-6B049F3E764E}" type="datetimeFigureOut">
              <a:rPr lang="nl-BE" smtClean="0"/>
              <a:t>10/02/2015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3C79E94-7FC9-42EE-A455-F610577A174C}"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E2EB8AE8-7639-446D-B443-6B049F3E764E}" type="datetimeFigureOut">
              <a:rPr lang="nl-BE" smtClean="0"/>
              <a:t>10/02/2015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F3C79E94-7FC9-42EE-A455-F610577A174C}" type="slidenum">
              <a:rPr lang="nl-BE" smtClean="0"/>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E2EB8AE8-7639-446D-B443-6B049F3E764E}" type="datetimeFigureOut">
              <a:rPr lang="nl-BE" smtClean="0"/>
              <a:t>10/02/2015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F3C79E94-7FC9-42EE-A455-F610577A174C}"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B8AE8-7639-446D-B443-6B049F3E764E}" type="datetimeFigureOut">
              <a:rPr lang="nl-BE" smtClean="0"/>
              <a:t>10/02/2015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F3C79E94-7FC9-42EE-A455-F610577A174C}"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2EB8AE8-7639-446D-B443-6B049F3E764E}" type="datetimeFigureOut">
              <a:rPr lang="nl-BE" smtClean="0"/>
              <a:t>10/02/2015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3C79E94-7FC9-42EE-A455-F610577A174C}" type="slidenum">
              <a:rPr lang="nl-BE" smtClean="0"/>
              <a:t>‹nr.›</a:t>
            </a:fld>
            <a:endParaRPr lang="nl-BE"/>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5" name="Date Placeholder 4"/>
          <p:cNvSpPr>
            <a:spLocks noGrp="1"/>
          </p:cNvSpPr>
          <p:nvPr>
            <p:ph type="dt" sz="half" idx="10"/>
          </p:nvPr>
        </p:nvSpPr>
        <p:spPr/>
        <p:txBody>
          <a:bodyPr/>
          <a:lstStyle/>
          <a:p>
            <a:fld id="{E2EB8AE8-7639-446D-B443-6B049F3E764E}" type="datetimeFigureOut">
              <a:rPr lang="nl-BE" smtClean="0"/>
              <a:t>10/02/2015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3C79E94-7FC9-42EE-A455-F610577A174C}" type="slidenum">
              <a:rPr lang="nl-BE" smtClean="0"/>
              <a:t>‹nr.›</a:t>
            </a:fld>
            <a:endParaRPr lang="nl-BE"/>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2EB8AE8-7639-446D-B443-6B049F3E764E}" type="datetimeFigureOut">
              <a:rPr lang="nl-BE" smtClean="0"/>
              <a:t>10/02/2015</a:t>
            </a:fld>
            <a:endParaRPr lang="nl-BE"/>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nl-BE"/>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3C79E94-7FC9-42EE-A455-F610577A174C}" type="slidenum">
              <a:rPr lang="nl-BE" smtClean="0"/>
              <a:t>‹nr.›</a:t>
            </a:fld>
            <a:endParaRPr lang="nl-BE"/>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onderwijskiezer.b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Infosessie ‘Na de Master Taal- en Letterkunde’</a:t>
            </a:r>
            <a:endParaRPr lang="nl-BE" dirty="0"/>
          </a:p>
        </p:txBody>
      </p:sp>
      <p:sp>
        <p:nvSpPr>
          <p:cNvPr id="3" name="Ondertitel 2"/>
          <p:cNvSpPr>
            <a:spLocks noGrp="1"/>
          </p:cNvSpPr>
          <p:nvPr>
            <p:ph type="subTitle" idx="1"/>
          </p:nvPr>
        </p:nvSpPr>
        <p:spPr/>
        <p:txBody>
          <a:bodyPr/>
          <a:lstStyle/>
          <a:p>
            <a:r>
              <a:rPr lang="nl-NL" dirty="0" smtClean="0"/>
              <a:t>10 februari 2015 </a:t>
            </a:r>
            <a:endParaRPr lang="nl-BE" dirty="0"/>
          </a:p>
        </p:txBody>
      </p:sp>
    </p:spTree>
    <p:extLst>
      <p:ext uri="{BB962C8B-B14F-4D97-AF65-F5344CB8AC3E}">
        <p14:creationId xmlns:p14="http://schemas.microsoft.com/office/powerpoint/2010/main" val="2612659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fontScale="90000"/>
          </a:bodyPr>
          <a:lstStyle/>
          <a:p>
            <a:r>
              <a:rPr lang="nl-NL" dirty="0" smtClean="0"/>
              <a:t>Studieduur en visie Taal- en Letterkunde </a:t>
            </a:r>
            <a:endParaRPr lang="nl-BE" dirty="0"/>
          </a:p>
        </p:txBody>
      </p:sp>
      <p:sp>
        <p:nvSpPr>
          <p:cNvPr id="3" name="Tijdelijke aanduiding voor inhoud 2"/>
          <p:cNvSpPr>
            <a:spLocks noGrp="1"/>
          </p:cNvSpPr>
          <p:nvPr>
            <p:ph idx="1"/>
          </p:nvPr>
        </p:nvSpPr>
        <p:spPr>
          <a:xfrm>
            <a:off x="457200" y="1268760"/>
            <a:ext cx="8229600" cy="5184576"/>
          </a:xfrm>
        </p:spPr>
        <p:txBody>
          <a:bodyPr>
            <a:normAutofit/>
          </a:bodyPr>
          <a:lstStyle/>
          <a:p>
            <a:r>
              <a:rPr lang="nl-NL" sz="2000" dirty="0"/>
              <a:t>Aanvraag 2-jarige </a:t>
            </a:r>
            <a:r>
              <a:rPr lang="nl-NL" sz="2000" dirty="0" smtClean="0"/>
              <a:t>master</a:t>
            </a:r>
            <a:endParaRPr lang="nl-NL" sz="2000" dirty="0"/>
          </a:p>
          <a:p>
            <a:pPr lvl="1"/>
            <a:r>
              <a:rPr lang="nl-NL" sz="1600" dirty="0" smtClean="0"/>
              <a:t>Met professionaliseringstraject</a:t>
            </a:r>
          </a:p>
          <a:p>
            <a:pPr lvl="1"/>
            <a:r>
              <a:rPr lang="nl-NL" sz="1600" dirty="0" smtClean="0"/>
              <a:t>Met stage </a:t>
            </a:r>
          </a:p>
          <a:p>
            <a:pPr lvl="1"/>
            <a:r>
              <a:rPr lang="nl-NL" sz="1600" dirty="0" smtClean="0"/>
              <a:t>Met langere internationale uitwisseling</a:t>
            </a:r>
          </a:p>
          <a:p>
            <a:pPr lvl="1"/>
            <a:r>
              <a:rPr lang="nl-NL" sz="1600" dirty="0" smtClean="0"/>
              <a:t>Integratie van SLO, MTB, VML, </a:t>
            </a:r>
            <a:r>
              <a:rPr lang="nl-NL" sz="1600" dirty="0" err="1" smtClean="0"/>
              <a:t>Linguistics</a:t>
            </a:r>
            <a:r>
              <a:rPr lang="nl-NL" sz="1600" dirty="0" smtClean="0"/>
              <a:t>, Literatuurwetenschappen </a:t>
            </a:r>
          </a:p>
          <a:p>
            <a:pPr lvl="1"/>
            <a:endParaRPr lang="nl-NL" sz="1600" dirty="0"/>
          </a:p>
          <a:p>
            <a:pPr lvl="1"/>
            <a:endParaRPr lang="nl-NL" sz="1600" dirty="0" smtClean="0"/>
          </a:p>
          <a:p>
            <a:r>
              <a:rPr lang="nl-NL" sz="2000" dirty="0" smtClean="0"/>
              <a:t>Geen aanvraag mogelijk in komende jaren </a:t>
            </a:r>
          </a:p>
          <a:p>
            <a:endParaRPr lang="nl-NL" sz="2000" dirty="0"/>
          </a:p>
          <a:p>
            <a:endParaRPr lang="nl-NL" sz="2000" dirty="0" smtClean="0"/>
          </a:p>
          <a:p>
            <a:r>
              <a:rPr lang="nl-NL" sz="2000" dirty="0" smtClean="0"/>
              <a:t>Programmahervorming 2018-19 ? </a:t>
            </a:r>
          </a:p>
          <a:p>
            <a:endParaRPr lang="nl-NL" sz="2000" dirty="0"/>
          </a:p>
          <a:p>
            <a:r>
              <a:rPr lang="nl-NL" sz="2000" dirty="0" smtClean="0"/>
              <a:t>Extra-curriculaire alternatieven </a:t>
            </a:r>
          </a:p>
          <a:p>
            <a:endParaRPr lang="nl-NL" dirty="0"/>
          </a:p>
          <a:p>
            <a:pPr lvl="1"/>
            <a:endParaRPr lang="nl-NL" sz="1600" dirty="0"/>
          </a:p>
          <a:p>
            <a:endParaRPr lang="nl-NL" sz="2200" dirty="0"/>
          </a:p>
        </p:txBody>
      </p:sp>
    </p:spTree>
    <p:extLst>
      <p:ext uri="{BB962C8B-B14F-4D97-AF65-F5344CB8AC3E}">
        <p14:creationId xmlns:p14="http://schemas.microsoft.com/office/powerpoint/2010/main" val="34995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 Arbeidssectoren </a:t>
            </a:r>
            <a:endParaRPr lang="nl-BE" dirty="0"/>
          </a:p>
        </p:txBody>
      </p:sp>
      <p:sp>
        <p:nvSpPr>
          <p:cNvPr id="3" name="Tijdelijke aanduiding voor inhoud 2"/>
          <p:cNvSpPr>
            <a:spLocks noGrp="1"/>
          </p:cNvSpPr>
          <p:nvPr>
            <p:ph idx="1"/>
          </p:nvPr>
        </p:nvSpPr>
        <p:spPr/>
        <p:txBody>
          <a:bodyPr>
            <a:normAutofit fontScale="92500" lnSpcReduction="10000"/>
          </a:bodyPr>
          <a:lstStyle/>
          <a:p>
            <a:pPr marL="457200" indent="-457200">
              <a:buFont typeface="+mj-lt"/>
              <a:buAutoNum type="arabicPeriod"/>
            </a:pPr>
            <a:r>
              <a:rPr lang="nl-NL" dirty="0" smtClean="0"/>
              <a:t>Communicatie</a:t>
            </a:r>
          </a:p>
          <a:p>
            <a:pPr marL="457200" indent="-457200">
              <a:buFont typeface="+mj-lt"/>
              <a:buAutoNum type="arabicPeriod"/>
            </a:pPr>
            <a:r>
              <a:rPr lang="nl-NL" dirty="0" smtClean="0"/>
              <a:t>Vertalen, ondertitelen en tolken </a:t>
            </a:r>
          </a:p>
          <a:p>
            <a:pPr marL="457200" indent="-457200">
              <a:buFont typeface="+mj-lt"/>
              <a:buAutoNum type="arabicPeriod"/>
            </a:pPr>
            <a:r>
              <a:rPr lang="nl-NL" dirty="0" smtClean="0"/>
              <a:t>Culturele sector</a:t>
            </a:r>
          </a:p>
          <a:p>
            <a:pPr marL="457200" indent="-457200">
              <a:buFont typeface="+mj-lt"/>
              <a:buAutoNum type="arabicPeriod"/>
            </a:pPr>
            <a:r>
              <a:rPr lang="nl-NL" dirty="0" smtClean="0"/>
              <a:t>Audiovisuele media</a:t>
            </a:r>
          </a:p>
          <a:p>
            <a:pPr marL="457200" indent="-457200">
              <a:buFont typeface="+mj-lt"/>
              <a:buAutoNum type="arabicPeriod"/>
            </a:pPr>
            <a:r>
              <a:rPr lang="nl-NL" dirty="0" smtClean="0"/>
              <a:t>Geschreven media</a:t>
            </a:r>
          </a:p>
          <a:p>
            <a:pPr marL="457200" indent="-457200">
              <a:buFont typeface="+mj-lt"/>
              <a:buAutoNum type="arabicPeriod"/>
            </a:pPr>
            <a:r>
              <a:rPr lang="nl-NL" dirty="0" smtClean="0"/>
              <a:t>Bedrijfsleiding</a:t>
            </a:r>
          </a:p>
          <a:p>
            <a:pPr marL="457200" indent="-457200">
              <a:buFont typeface="+mj-lt"/>
              <a:buAutoNum type="arabicPeriod"/>
            </a:pPr>
            <a:r>
              <a:rPr lang="nl-NL" dirty="0" smtClean="0"/>
              <a:t>Management</a:t>
            </a:r>
          </a:p>
          <a:p>
            <a:pPr marL="457200" indent="-457200">
              <a:buFont typeface="+mj-lt"/>
              <a:buAutoNum type="arabicPeriod"/>
            </a:pPr>
            <a:r>
              <a:rPr lang="nl-NL" dirty="0" smtClean="0"/>
              <a:t>Verkoop en administratie</a:t>
            </a:r>
          </a:p>
          <a:p>
            <a:pPr marL="457200" indent="-457200">
              <a:buFont typeface="+mj-lt"/>
              <a:buAutoNum type="arabicPeriod"/>
            </a:pPr>
            <a:r>
              <a:rPr lang="nl-NL" dirty="0" smtClean="0"/>
              <a:t>Overheid en beleid</a:t>
            </a:r>
          </a:p>
          <a:p>
            <a:pPr marL="457200" indent="-457200">
              <a:buFont typeface="+mj-lt"/>
              <a:buAutoNum type="arabicPeriod"/>
            </a:pPr>
            <a:r>
              <a:rPr lang="nl-NL" dirty="0" smtClean="0"/>
              <a:t>Onderwijs lesgeven </a:t>
            </a:r>
          </a:p>
          <a:p>
            <a:pPr marL="457200" indent="-457200">
              <a:buFont typeface="+mj-lt"/>
              <a:buAutoNum type="arabicPeriod"/>
            </a:pPr>
            <a:r>
              <a:rPr lang="nl-NL" dirty="0" smtClean="0"/>
              <a:t>Onderwijsadministratie</a:t>
            </a:r>
          </a:p>
          <a:p>
            <a:pPr marL="457200" indent="-457200">
              <a:buFont typeface="+mj-lt"/>
              <a:buAutoNum type="arabicPeriod"/>
            </a:pPr>
            <a:r>
              <a:rPr lang="nl-NL" dirty="0" smtClean="0"/>
              <a:t>Onderzoek </a:t>
            </a:r>
          </a:p>
          <a:p>
            <a:endParaRPr lang="nl-NL" dirty="0" smtClean="0"/>
          </a:p>
          <a:p>
            <a:endParaRPr lang="nl-NL" dirty="0" smtClean="0"/>
          </a:p>
          <a:p>
            <a:endParaRPr lang="nl-BE" dirty="0"/>
          </a:p>
        </p:txBody>
      </p:sp>
    </p:spTree>
    <p:extLst>
      <p:ext uri="{BB962C8B-B14F-4D97-AF65-F5344CB8AC3E}">
        <p14:creationId xmlns:p14="http://schemas.microsoft.com/office/powerpoint/2010/main" val="837770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fontScale="90000"/>
          </a:bodyPr>
          <a:lstStyle/>
          <a:p>
            <a:r>
              <a:rPr lang="nl-NL" dirty="0" smtClean="0"/>
              <a:t>Alumni databank van de </a:t>
            </a:r>
            <a:r>
              <a:rPr lang="nl-NL" dirty="0" err="1" smtClean="0"/>
              <a:t>UGent</a:t>
            </a:r>
            <a:r>
              <a:rPr lang="nl-NL" dirty="0" smtClean="0"/>
              <a:t> (n= 360) </a:t>
            </a:r>
            <a:endParaRPr lang="nl-BE"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929204654"/>
              </p:ext>
            </p:extLst>
          </p:nvPr>
        </p:nvGraphicFramePr>
        <p:xfrm>
          <a:off x="1691680" y="1700808"/>
          <a:ext cx="4968552" cy="4752530"/>
        </p:xfrm>
        <a:graphic>
          <a:graphicData uri="http://schemas.openxmlformats.org/drawingml/2006/table">
            <a:tbl>
              <a:tblPr firstRow="1" bandRow="1">
                <a:tableStyleId>{5C22544A-7EE6-4342-B048-85BDC9FD1C3A}</a:tableStyleId>
              </a:tblPr>
              <a:tblGrid>
                <a:gridCol w="3844922"/>
                <a:gridCol w="1123630"/>
              </a:tblGrid>
              <a:tr h="308367">
                <a:tc>
                  <a:txBody>
                    <a:bodyPr/>
                    <a:lstStyle/>
                    <a:p>
                      <a:pPr algn="l" fontAlgn="b"/>
                      <a:r>
                        <a:rPr lang="nl-BE" sz="1100" u="none" strike="noStrike" dirty="0">
                          <a:effectLst/>
                        </a:rPr>
                        <a:t>Sector</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dirty="0">
                          <a:effectLst/>
                        </a:rPr>
                        <a:t>Aantal</a:t>
                      </a:r>
                      <a:endParaRPr lang="nl-BE" sz="1100" b="0" i="0" u="none" strike="noStrike" dirty="0">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Bibliotheek</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3</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Financiële administratie</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5</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Bedrijfsleider, zelfstandig </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15</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Diensthoofd (overheid)</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4</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Directeur</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4</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Leraar secundair onderwijs</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99</a:t>
                      </a:r>
                      <a:endParaRPr lang="nl-BE" sz="1100" b="0" i="0" u="none" strike="noStrike">
                        <a:solidFill>
                          <a:srgbClr val="000000"/>
                        </a:solidFill>
                        <a:effectLst/>
                        <a:latin typeface="Calibri"/>
                      </a:endParaRPr>
                    </a:p>
                  </a:txBody>
                  <a:tcPr marL="9525" marR="9525" marT="9525" marB="0" anchor="ctr"/>
                </a:tc>
              </a:tr>
              <a:tr h="435392">
                <a:tc>
                  <a:txBody>
                    <a:bodyPr/>
                    <a:lstStyle/>
                    <a:p>
                      <a:pPr algn="l" fontAlgn="b"/>
                      <a:r>
                        <a:rPr lang="nl-BE" sz="1100" u="none" strike="noStrike" dirty="0">
                          <a:effectLst/>
                        </a:rPr>
                        <a:t>Docent, lector  (hoger onderwijs)</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33</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Hoger kaderpersoneel</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12</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Informaticaspecialist</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4</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Onderzoeker universiteit</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11</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Verkoop</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7</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Media + redactie + vertalen </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23</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Secretariaatspersoneel</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a:effectLst/>
                        </a:rPr>
                        <a:t>6</a:t>
                      </a:r>
                      <a:endParaRPr lang="nl-BE" sz="1100" b="0" i="0" u="none" strike="noStrike">
                        <a:solidFill>
                          <a:srgbClr val="000000"/>
                        </a:solidFill>
                        <a:effectLst/>
                        <a:latin typeface="Calibri"/>
                      </a:endParaRPr>
                    </a:p>
                  </a:txBody>
                  <a:tcPr marL="9525" marR="9525" marT="9525" marB="0" anchor="ctr"/>
                </a:tc>
              </a:tr>
              <a:tr h="308367">
                <a:tc>
                  <a:txBody>
                    <a:bodyPr/>
                    <a:lstStyle/>
                    <a:p>
                      <a:pPr algn="l" fontAlgn="b"/>
                      <a:r>
                        <a:rPr lang="nl-BE" sz="1100" u="none" strike="noStrike" dirty="0">
                          <a:effectLst/>
                        </a:rPr>
                        <a:t>Management</a:t>
                      </a:r>
                      <a:endParaRPr lang="nl-BE" sz="1100" b="0" i="0" u="none" strike="noStrike" dirty="0">
                        <a:solidFill>
                          <a:srgbClr val="000000"/>
                        </a:solidFill>
                        <a:effectLst/>
                        <a:latin typeface="Calibri"/>
                      </a:endParaRPr>
                    </a:p>
                  </a:txBody>
                  <a:tcPr marL="9525" marR="9525" marT="9525" marB="0" anchor="ctr"/>
                </a:tc>
                <a:tc>
                  <a:txBody>
                    <a:bodyPr/>
                    <a:lstStyle/>
                    <a:p>
                      <a:pPr algn="ctr" fontAlgn="b"/>
                      <a:r>
                        <a:rPr lang="nl-BE" sz="1100" u="none" strike="noStrike" dirty="0">
                          <a:effectLst/>
                        </a:rPr>
                        <a:t>20</a:t>
                      </a:r>
                      <a:endParaRPr lang="nl-BE"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10975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Alumni-databank vertaald naar ‘onze’ 12 sectoren </a:t>
            </a:r>
            <a:endParaRPr lang="nl-BE"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370478204"/>
              </p:ext>
            </p:extLst>
          </p:nvPr>
        </p:nvGraphicFramePr>
        <p:xfrm>
          <a:off x="611560" y="1628800"/>
          <a:ext cx="6966769" cy="4269655"/>
        </p:xfrm>
        <a:graphic>
          <a:graphicData uri="http://schemas.openxmlformats.org/drawingml/2006/table">
            <a:tbl>
              <a:tblPr/>
              <a:tblGrid>
                <a:gridCol w="4533171"/>
                <a:gridCol w="1288376"/>
                <a:gridCol w="1145222"/>
              </a:tblGrid>
              <a:tr h="306589">
                <a:tc>
                  <a:txBody>
                    <a:bodyPr/>
                    <a:lstStyle/>
                    <a:p>
                      <a:pPr algn="l" fontAlgn="b"/>
                      <a:r>
                        <a:rPr lang="nl-BE" sz="1400" b="1" i="0" u="none" strike="noStrike" dirty="0">
                          <a:solidFill>
                            <a:srgbClr val="000000"/>
                          </a:solidFill>
                          <a:effectLst/>
                          <a:latin typeface="Calibri"/>
                        </a:rPr>
                        <a:t>Sector</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Aantal</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Procent </a:t>
                      </a:r>
                    </a:p>
                  </a:txBody>
                  <a:tcPr marL="9525" marR="9525" marT="9525" marB="0" anchor="b">
                    <a:lnL>
                      <a:noFill/>
                    </a:lnL>
                    <a:lnR>
                      <a:noFill/>
                    </a:lnR>
                    <a:lnT>
                      <a:noFill/>
                    </a:lnT>
                    <a:lnB>
                      <a:noFill/>
                    </a:lnB>
                  </a:tcPr>
                </a:tc>
              </a:tr>
              <a:tr h="311148">
                <a:tc>
                  <a:txBody>
                    <a:bodyPr/>
                    <a:lstStyle/>
                    <a:p>
                      <a:pPr marL="0" indent="0" algn="l" fontAlgn="b">
                        <a:buNone/>
                      </a:pPr>
                      <a:r>
                        <a:rPr lang="nl-BE" sz="1400" b="1" i="0" u="none" strike="noStrike" dirty="0" smtClean="0">
                          <a:solidFill>
                            <a:srgbClr val="000000"/>
                          </a:solidFill>
                          <a:effectLst/>
                          <a:latin typeface="Calibri"/>
                        </a:rPr>
                        <a:t>1.</a:t>
                      </a:r>
                      <a:r>
                        <a:rPr lang="nl-BE" sz="1400" b="1" i="0" u="none" strike="noStrike" baseline="0" dirty="0" smtClean="0">
                          <a:solidFill>
                            <a:srgbClr val="000000"/>
                          </a:solidFill>
                          <a:effectLst/>
                          <a:latin typeface="Calibri"/>
                        </a:rPr>
                        <a:t> </a:t>
                      </a:r>
                      <a:r>
                        <a:rPr lang="nl-BE" sz="1400" b="1" i="0" u="none" strike="noStrike" dirty="0" smtClean="0">
                          <a:solidFill>
                            <a:srgbClr val="000000"/>
                          </a:solidFill>
                          <a:effectLst/>
                          <a:latin typeface="Calibri"/>
                        </a:rPr>
                        <a:t>Communicatie</a:t>
                      </a:r>
                      <a:endParaRPr lang="nl-BE"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nl-BE" sz="1400" b="1" i="0" u="none" strike="noStrike">
                          <a:solidFill>
                            <a:srgbClr val="000000"/>
                          </a:solidFill>
                          <a:effectLst/>
                          <a:latin typeface="Calibri"/>
                        </a:rPr>
                        <a:t>16</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4,44</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2</a:t>
                      </a:r>
                      <a:r>
                        <a:rPr lang="nl-BE" sz="1400" b="1" i="0" u="none" strike="noStrike" dirty="0" smtClean="0">
                          <a:solidFill>
                            <a:srgbClr val="000000"/>
                          </a:solidFill>
                          <a:effectLst/>
                          <a:latin typeface="Calibri"/>
                        </a:rPr>
                        <a:t>. Vertalen</a:t>
                      </a:r>
                      <a:r>
                        <a:rPr lang="nl-BE" sz="1400" b="1" i="0" u="none" strike="noStrike" dirty="0">
                          <a:solidFill>
                            <a:srgbClr val="000000"/>
                          </a:solidFill>
                          <a:effectLst/>
                          <a:latin typeface="Calibri"/>
                        </a:rPr>
                        <a:t>, ondertitelen en tolken </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4</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1,11</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3</a:t>
                      </a:r>
                      <a:r>
                        <a:rPr lang="nl-BE" sz="1400" b="1" i="0" u="none" strike="noStrike" dirty="0" smtClean="0">
                          <a:solidFill>
                            <a:srgbClr val="000000"/>
                          </a:solidFill>
                          <a:effectLst/>
                          <a:latin typeface="Calibri"/>
                        </a:rPr>
                        <a:t>. Culturele </a:t>
                      </a:r>
                      <a:r>
                        <a:rPr lang="nl-BE" sz="1400" b="1" i="0" u="none" strike="noStrike" dirty="0">
                          <a:solidFill>
                            <a:srgbClr val="000000"/>
                          </a:solidFill>
                          <a:effectLst/>
                          <a:latin typeface="Calibri"/>
                        </a:rPr>
                        <a:t>sector</a:t>
                      </a:r>
                    </a:p>
                  </a:txBody>
                  <a:tcPr marL="9525" marR="9525" marT="9525" marB="0" anchor="b">
                    <a:lnL>
                      <a:noFill/>
                    </a:lnL>
                    <a:lnR>
                      <a:noFill/>
                    </a:lnR>
                    <a:lnT>
                      <a:noFill/>
                    </a:lnT>
                    <a:lnB>
                      <a:noFill/>
                    </a:lnB>
                  </a:tcPr>
                </a:tc>
                <a:tc>
                  <a:txBody>
                    <a:bodyPr/>
                    <a:lstStyle/>
                    <a:p>
                      <a:pPr algn="ctr" fontAlgn="b"/>
                      <a:r>
                        <a:rPr lang="nl-BE" sz="1400" b="1" i="0" u="none" strike="noStrike">
                          <a:solidFill>
                            <a:srgbClr val="000000"/>
                          </a:solidFill>
                          <a:effectLst/>
                          <a:latin typeface="Calibri"/>
                        </a:rPr>
                        <a:t>28</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7,78</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4</a:t>
                      </a:r>
                      <a:r>
                        <a:rPr lang="nl-BE" sz="1400" b="1" i="0" u="none" strike="noStrike" dirty="0" smtClean="0">
                          <a:solidFill>
                            <a:srgbClr val="000000"/>
                          </a:solidFill>
                          <a:effectLst/>
                          <a:latin typeface="Calibri"/>
                        </a:rPr>
                        <a:t>. Audiovisuele </a:t>
                      </a:r>
                      <a:r>
                        <a:rPr lang="nl-BE" sz="1400" b="1" i="0" u="none" strike="noStrike" dirty="0">
                          <a:solidFill>
                            <a:srgbClr val="000000"/>
                          </a:solidFill>
                          <a:effectLst/>
                          <a:latin typeface="Calibri"/>
                        </a:rPr>
                        <a:t>media</a:t>
                      </a:r>
                    </a:p>
                  </a:txBody>
                  <a:tcPr marL="9525" marR="9525" marT="9525" marB="0" anchor="b">
                    <a:lnL>
                      <a:noFill/>
                    </a:lnL>
                    <a:lnR>
                      <a:noFill/>
                    </a:lnR>
                    <a:lnT>
                      <a:noFill/>
                    </a:lnT>
                    <a:lnB>
                      <a:noFill/>
                    </a:lnB>
                  </a:tcPr>
                </a:tc>
                <a:tc>
                  <a:txBody>
                    <a:bodyPr/>
                    <a:lstStyle/>
                    <a:p>
                      <a:pPr algn="ctr" fontAlgn="b"/>
                      <a:r>
                        <a:rPr lang="nl-BE" sz="1400" b="1" i="0" u="none" strike="noStrike">
                          <a:solidFill>
                            <a:srgbClr val="000000"/>
                          </a:solidFill>
                          <a:effectLst/>
                          <a:latin typeface="Calibri"/>
                        </a:rPr>
                        <a:t>11</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3,06</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5</a:t>
                      </a:r>
                      <a:r>
                        <a:rPr lang="nl-BE" sz="1400" b="1" i="0" u="none" strike="noStrike" dirty="0" smtClean="0">
                          <a:solidFill>
                            <a:srgbClr val="000000"/>
                          </a:solidFill>
                          <a:effectLst/>
                          <a:latin typeface="Calibri"/>
                        </a:rPr>
                        <a:t>. Geschreven </a:t>
                      </a:r>
                      <a:r>
                        <a:rPr lang="nl-BE" sz="1400" b="1" i="0" u="none" strike="noStrike" dirty="0">
                          <a:solidFill>
                            <a:srgbClr val="000000"/>
                          </a:solidFill>
                          <a:effectLst/>
                          <a:latin typeface="Calibri"/>
                        </a:rPr>
                        <a:t>media</a:t>
                      </a:r>
                    </a:p>
                  </a:txBody>
                  <a:tcPr marL="9525" marR="9525" marT="9525" marB="0" anchor="b">
                    <a:lnL>
                      <a:noFill/>
                    </a:lnL>
                    <a:lnR>
                      <a:noFill/>
                    </a:lnR>
                    <a:lnT>
                      <a:noFill/>
                    </a:lnT>
                    <a:lnB>
                      <a:noFill/>
                    </a:lnB>
                  </a:tcPr>
                </a:tc>
                <a:tc>
                  <a:txBody>
                    <a:bodyPr/>
                    <a:lstStyle/>
                    <a:p>
                      <a:pPr algn="ctr" fontAlgn="b"/>
                      <a:r>
                        <a:rPr lang="nl-BE" sz="1400" b="1" i="0" u="none" strike="noStrike">
                          <a:solidFill>
                            <a:srgbClr val="000000"/>
                          </a:solidFill>
                          <a:effectLst/>
                          <a:latin typeface="Calibri"/>
                        </a:rPr>
                        <a:t>29</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8,06</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6</a:t>
                      </a:r>
                      <a:r>
                        <a:rPr lang="nl-BE" sz="1400" b="1" i="0" u="none" strike="noStrike" dirty="0" smtClean="0">
                          <a:solidFill>
                            <a:srgbClr val="000000"/>
                          </a:solidFill>
                          <a:effectLst/>
                          <a:latin typeface="Calibri"/>
                        </a:rPr>
                        <a:t>. Bedrijfsleiding</a:t>
                      </a:r>
                      <a:endParaRPr lang="nl-BE"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11</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3,06</a:t>
                      </a:r>
                    </a:p>
                  </a:txBody>
                  <a:tcPr marL="9525" marR="9525" marT="9525" marB="0" anchor="b">
                    <a:lnL>
                      <a:noFill/>
                    </a:lnL>
                    <a:lnR>
                      <a:noFill/>
                    </a:lnR>
                    <a:lnT>
                      <a:noFill/>
                    </a:lnT>
                    <a:lnB>
                      <a:noFill/>
                    </a:lnB>
                  </a:tcPr>
                </a:tc>
              </a:tr>
              <a:tr h="279439">
                <a:tc>
                  <a:txBody>
                    <a:bodyPr/>
                    <a:lstStyle/>
                    <a:p>
                      <a:pPr algn="l" fontAlgn="b"/>
                      <a:r>
                        <a:rPr lang="nl-BE" sz="1400" b="1" i="0" u="none" strike="noStrike" dirty="0">
                          <a:solidFill>
                            <a:srgbClr val="000000"/>
                          </a:solidFill>
                          <a:effectLst/>
                          <a:latin typeface="Calibri"/>
                        </a:rPr>
                        <a:t>7</a:t>
                      </a:r>
                      <a:r>
                        <a:rPr lang="nl-BE" sz="1400" b="1" i="0" u="none" strike="noStrike" dirty="0" smtClean="0">
                          <a:solidFill>
                            <a:srgbClr val="000000"/>
                          </a:solidFill>
                          <a:effectLst/>
                          <a:latin typeface="Calibri"/>
                        </a:rPr>
                        <a:t>. Management</a:t>
                      </a:r>
                      <a:endParaRPr lang="nl-BE"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34</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9,44</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8</a:t>
                      </a:r>
                      <a:r>
                        <a:rPr lang="nl-BE" sz="1400" b="1" i="0" u="none" strike="noStrike" dirty="0" smtClean="0">
                          <a:solidFill>
                            <a:srgbClr val="000000"/>
                          </a:solidFill>
                          <a:effectLst/>
                          <a:latin typeface="Calibri"/>
                        </a:rPr>
                        <a:t>. Verkoop </a:t>
                      </a:r>
                      <a:r>
                        <a:rPr lang="nl-BE" sz="1400" b="1" i="0" u="none" strike="noStrike" dirty="0">
                          <a:solidFill>
                            <a:srgbClr val="000000"/>
                          </a:solidFill>
                          <a:effectLst/>
                          <a:latin typeface="Calibri"/>
                        </a:rPr>
                        <a:t>en administratie</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35</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9,72</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9</a:t>
                      </a:r>
                      <a:r>
                        <a:rPr lang="nl-BE" sz="1400" b="1" i="0" u="none" strike="noStrike" dirty="0" smtClean="0">
                          <a:solidFill>
                            <a:srgbClr val="000000"/>
                          </a:solidFill>
                          <a:effectLst/>
                          <a:latin typeface="Calibri"/>
                        </a:rPr>
                        <a:t>. Overheid </a:t>
                      </a:r>
                      <a:r>
                        <a:rPr lang="nl-BE" sz="1400" b="1" i="0" u="none" strike="noStrike" dirty="0">
                          <a:solidFill>
                            <a:srgbClr val="000000"/>
                          </a:solidFill>
                          <a:effectLst/>
                          <a:latin typeface="Calibri"/>
                        </a:rPr>
                        <a:t>en beleid</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20</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5,56</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10</a:t>
                      </a:r>
                      <a:r>
                        <a:rPr lang="nl-BE" sz="1400" b="1" i="0" u="none" strike="noStrike" dirty="0" smtClean="0">
                          <a:solidFill>
                            <a:srgbClr val="000000"/>
                          </a:solidFill>
                          <a:effectLst/>
                          <a:latin typeface="Calibri"/>
                        </a:rPr>
                        <a:t>. Onderwijs </a:t>
                      </a:r>
                      <a:r>
                        <a:rPr lang="nl-BE" sz="1400" b="1" i="0" u="none" strike="noStrike" dirty="0">
                          <a:solidFill>
                            <a:srgbClr val="000000"/>
                          </a:solidFill>
                          <a:effectLst/>
                          <a:latin typeface="Calibri"/>
                        </a:rPr>
                        <a:t>lesgeven </a:t>
                      </a:r>
                      <a:r>
                        <a:rPr lang="nl-BE" sz="1400" b="1" i="0" u="none" strike="noStrike" dirty="0" smtClean="0">
                          <a:solidFill>
                            <a:srgbClr val="000000"/>
                          </a:solidFill>
                          <a:effectLst/>
                          <a:latin typeface="Calibri"/>
                        </a:rPr>
                        <a:t> secundair</a:t>
                      </a:r>
                      <a:r>
                        <a:rPr lang="nl-BE" sz="1400" b="1" i="0" u="none" strike="noStrike" baseline="0" dirty="0" smtClean="0">
                          <a:solidFill>
                            <a:srgbClr val="000000"/>
                          </a:solidFill>
                          <a:effectLst/>
                          <a:latin typeface="Calibri"/>
                        </a:rPr>
                        <a:t> + hoger</a:t>
                      </a:r>
                      <a:endParaRPr lang="nl-BE"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nl-BE" sz="1400" b="1" i="0" u="none" strike="noStrike" dirty="0" smtClean="0">
                          <a:solidFill>
                            <a:srgbClr val="000000"/>
                          </a:solidFill>
                          <a:effectLst/>
                          <a:latin typeface="Calibri"/>
                        </a:rPr>
                        <a:t>142</a:t>
                      </a:r>
                      <a:endParaRPr lang="nl-BE"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39,44</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11</a:t>
                      </a:r>
                      <a:r>
                        <a:rPr lang="nl-BE" sz="1400" b="1" i="0" u="none" strike="noStrike" dirty="0" smtClean="0">
                          <a:solidFill>
                            <a:srgbClr val="000000"/>
                          </a:solidFill>
                          <a:effectLst/>
                          <a:latin typeface="Calibri"/>
                        </a:rPr>
                        <a:t>. Onderwijsadministratie</a:t>
                      </a:r>
                      <a:endParaRPr lang="nl-BE"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nl-BE" sz="1400" b="1"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3,33</a:t>
                      </a:r>
                    </a:p>
                  </a:txBody>
                  <a:tcPr marL="9525" marR="9525" marT="9525" marB="0" anchor="b">
                    <a:lnL>
                      <a:noFill/>
                    </a:lnL>
                    <a:lnR>
                      <a:noFill/>
                    </a:lnR>
                    <a:lnT>
                      <a:noFill/>
                    </a:lnT>
                    <a:lnB>
                      <a:noFill/>
                    </a:lnB>
                  </a:tcPr>
                </a:tc>
              </a:tr>
              <a:tr h="306589">
                <a:tc>
                  <a:txBody>
                    <a:bodyPr/>
                    <a:lstStyle/>
                    <a:p>
                      <a:pPr algn="l" fontAlgn="b"/>
                      <a:r>
                        <a:rPr lang="nl-BE" sz="1400" b="1" i="0" u="none" strike="noStrike" dirty="0">
                          <a:solidFill>
                            <a:srgbClr val="000000"/>
                          </a:solidFill>
                          <a:effectLst/>
                          <a:latin typeface="Calibri"/>
                        </a:rPr>
                        <a:t>12</a:t>
                      </a:r>
                      <a:r>
                        <a:rPr lang="nl-BE" sz="1400" b="1" i="0" u="none" strike="noStrike" dirty="0" smtClean="0">
                          <a:solidFill>
                            <a:srgbClr val="000000"/>
                          </a:solidFill>
                          <a:effectLst/>
                          <a:latin typeface="Calibri"/>
                        </a:rPr>
                        <a:t>. Onderzoek  (universiteit)</a:t>
                      </a:r>
                      <a:r>
                        <a:rPr lang="nl-BE" sz="1400" b="1" i="0" u="none" strike="noStrike" baseline="0" dirty="0" smtClean="0">
                          <a:solidFill>
                            <a:srgbClr val="000000"/>
                          </a:solidFill>
                          <a:effectLst/>
                          <a:latin typeface="Calibri"/>
                        </a:rPr>
                        <a:t> </a:t>
                      </a:r>
                      <a:endParaRPr lang="nl-BE"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nl-BE" sz="1400" b="1" i="0" u="none" strike="noStrike">
                          <a:solidFill>
                            <a:srgbClr val="000000"/>
                          </a:solidFill>
                          <a:effectLst/>
                          <a:latin typeface="Calibri"/>
                        </a:rPr>
                        <a:t>18</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5,00</a:t>
                      </a:r>
                    </a:p>
                  </a:txBody>
                  <a:tcPr marL="9525" marR="9525" marT="9525" marB="0" anchor="b">
                    <a:lnL>
                      <a:noFill/>
                    </a:lnL>
                    <a:lnR>
                      <a:noFill/>
                    </a:lnR>
                    <a:lnT>
                      <a:noFill/>
                    </a:lnT>
                    <a:lnB>
                      <a:noFill/>
                    </a:lnB>
                  </a:tcPr>
                </a:tc>
              </a:tr>
              <a:tr h="306589">
                <a:tc>
                  <a:txBody>
                    <a:bodyPr/>
                    <a:lstStyle/>
                    <a:p>
                      <a:pPr algn="r" fontAlgn="b"/>
                      <a:r>
                        <a:rPr lang="nl-BE" sz="1400" b="1" i="0" u="none" strike="noStrike" dirty="0">
                          <a:solidFill>
                            <a:srgbClr val="000000"/>
                          </a:solidFill>
                          <a:effectLst/>
                          <a:latin typeface="Calibri"/>
                        </a:rPr>
                        <a:t>totaal </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360</a:t>
                      </a:r>
                    </a:p>
                  </a:txBody>
                  <a:tcPr marL="9525" marR="9525" marT="9525" marB="0" anchor="b">
                    <a:lnL>
                      <a:noFill/>
                    </a:lnL>
                    <a:lnR>
                      <a:noFill/>
                    </a:lnR>
                    <a:lnT>
                      <a:noFill/>
                    </a:lnT>
                    <a:lnB>
                      <a:noFill/>
                    </a:lnB>
                  </a:tcPr>
                </a:tc>
                <a:tc>
                  <a:txBody>
                    <a:bodyPr/>
                    <a:lstStyle/>
                    <a:p>
                      <a:pPr algn="ctr" fontAlgn="b"/>
                      <a:r>
                        <a:rPr lang="nl-BE" sz="1400" b="1" i="0" u="none" strike="noStrike" dirty="0">
                          <a:solidFill>
                            <a:srgbClr val="000000"/>
                          </a:solidFill>
                          <a:effectLst/>
                          <a:latin typeface="Calibri"/>
                        </a:rPr>
                        <a:t>100,00</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828314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88224" y="274638"/>
            <a:ext cx="2098576" cy="562074"/>
          </a:xfrm>
        </p:spPr>
        <p:txBody>
          <a:bodyPr>
            <a:normAutofit fontScale="90000"/>
          </a:bodyPr>
          <a:lstStyle/>
          <a:p>
            <a:r>
              <a:rPr lang="nl-NL" dirty="0" err="1" smtClean="0"/>
              <a:t>Linked</a:t>
            </a:r>
            <a:r>
              <a:rPr lang="nl-NL" dirty="0" smtClean="0"/>
              <a:t>-in </a:t>
            </a:r>
            <a:endParaRPr lang="nl-BE" dirty="0"/>
          </a:p>
        </p:txBody>
      </p:sp>
      <p:sp>
        <p:nvSpPr>
          <p:cNvPr id="3" name="Tijdelijke aanduiding voor inhoud 2"/>
          <p:cNvSpPr>
            <a:spLocks noGrp="1"/>
          </p:cNvSpPr>
          <p:nvPr>
            <p:ph idx="1"/>
          </p:nvPr>
        </p:nvSpPr>
        <p:spPr>
          <a:xfrm>
            <a:off x="395536" y="1628800"/>
            <a:ext cx="8229600" cy="4525963"/>
          </a:xfrm>
        </p:spPr>
        <p:txBody>
          <a:bodyPr/>
          <a:lstStyle/>
          <a:p>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3675"/>
            <a:ext cx="6927304" cy="579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125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021"/>
            <a:ext cx="8856984" cy="651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177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VML </a:t>
            </a:r>
            <a:endParaRPr lang="nl-BE" dirty="0"/>
          </a:p>
        </p:txBody>
      </p:sp>
      <p:sp>
        <p:nvSpPr>
          <p:cNvPr id="3" name="Tijdelijke aanduiding voor inhoud 2"/>
          <p:cNvSpPr>
            <a:spLocks noGrp="1"/>
          </p:cNvSpPr>
          <p:nvPr>
            <p:ph idx="1"/>
          </p:nvPr>
        </p:nvSpPr>
        <p:spPr/>
        <p:txBody>
          <a:bodyPr/>
          <a:lstStyle/>
          <a:p>
            <a:pPr lvl="0"/>
            <a:r>
              <a:rPr lang="nl-BE" dirty="0"/>
              <a:t>O</a:t>
            </a:r>
            <a:r>
              <a:rPr lang="nl-BE" dirty="0" smtClean="0"/>
              <a:t>nderzoek</a:t>
            </a:r>
            <a:endParaRPr lang="nl-BE" dirty="0"/>
          </a:p>
          <a:p>
            <a:pPr lvl="0"/>
            <a:r>
              <a:rPr lang="nl-BE" dirty="0"/>
              <a:t>C</a:t>
            </a:r>
            <a:r>
              <a:rPr lang="nl-BE" dirty="0" smtClean="0"/>
              <a:t>ulturele </a:t>
            </a:r>
            <a:r>
              <a:rPr lang="nl-BE" dirty="0"/>
              <a:t>sector: productiefuncties, communicatiefuncties, programmatie</a:t>
            </a:r>
          </a:p>
          <a:p>
            <a:pPr lvl="0"/>
            <a:r>
              <a:rPr lang="nl-BE" dirty="0" smtClean="0"/>
              <a:t>Uitgeverij </a:t>
            </a:r>
            <a:r>
              <a:rPr lang="nl-BE" dirty="0"/>
              <a:t>&amp; boekenvak: redactiefuncties, communicatiefuncties</a:t>
            </a:r>
          </a:p>
          <a:p>
            <a:pPr lvl="0"/>
            <a:r>
              <a:rPr lang="nl-BE" dirty="0" smtClean="0"/>
              <a:t>Media</a:t>
            </a:r>
            <a:r>
              <a:rPr lang="nl-BE" dirty="0"/>
              <a:t>: presentatie Studio Brussel, redactie VRT-programma’s</a:t>
            </a:r>
          </a:p>
          <a:p>
            <a:pPr lvl="0"/>
            <a:r>
              <a:rPr lang="nl-BE" dirty="0" smtClean="0"/>
              <a:t>Onderwijs</a:t>
            </a:r>
            <a:r>
              <a:rPr lang="nl-BE" dirty="0"/>
              <a:t/>
            </a:r>
            <a:br>
              <a:rPr lang="nl-BE" dirty="0"/>
            </a:br>
            <a:endParaRPr lang="nl-BE" dirty="0"/>
          </a:p>
          <a:p>
            <a:endParaRPr lang="nl-BE" dirty="0"/>
          </a:p>
        </p:txBody>
      </p:sp>
    </p:spTree>
    <p:extLst>
      <p:ext uri="{BB962C8B-B14F-4D97-AF65-F5344CB8AC3E}">
        <p14:creationId xmlns:p14="http://schemas.microsoft.com/office/powerpoint/2010/main" val="1333390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rmAutofit fontScale="90000"/>
          </a:bodyPr>
          <a:lstStyle/>
          <a:p>
            <a:r>
              <a:rPr lang="nl-NL" dirty="0" smtClean="0"/>
              <a:t>VML </a:t>
            </a:r>
            <a:endParaRPr lang="nl-BE" dirty="0"/>
          </a:p>
        </p:txBody>
      </p:sp>
      <p:sp>
        <p:nvSpPr>
          <p:cNvPr id="3" name="Tijdelijke aanduiding voor inhoud 2"/>
          <p:cNvSpPr>
            <a:spLocks noGrp="1"/>
          </p:cNvSpPr>
          <p:nvPr>
            <p:ph idx="1"/>
          </p:nvPr>
        </p:nvSpPr>
        <p:spPr>
          <a:xfrm>
            <a:off x="395536" y="908720"/>
            <a:ext cx="8229600" cy="5544616"/>
          </a:xfrm>
        </p:spPr>
        <p:txBody>
          <a:bodyPr>
            <a:normAutofit fontScale="70000" lnSpcReduction="20000"/>
          </a:bodyPr>
          <a:lstStyle/>
          <a:p>
            <a:pPr lvl="0"/>
            <a:r>
              <a:rPr lang="nl-BE" dirty="0"/>
              <a:t>redactrice fictie bij Uitgeverij Prometheus</a:t>
            </a:r>
          </a:p>
          <a:p>
            <a:pPr lvl="0"/>
            <a:r>
              <a:rPr lang="nl-BE" dirty="0" smtClean="0"/>
              <a:t>adjunct-uitgever </a:t>
            </a:r>
            <a:r>
              <a:rPr lang="nl-BE" dirty="0"/>
              <a:t>bij </a:t>
            </a:r>
            <a:r>
              <a:rPr lang="nl-BE" dirty="0" err="1"/>
              <a:t>Abimo</a:t>
            </a:r>
            <a:r>
              <a:rPr lang="nl-BE" dirty="0"/>
              <a:t> Uitgevers</a:t>
            </a:r>
          </a:p>
          <a:p>
            <a:pPr lvl="0"/>
            <a:r>
              <a:rPr lang="nl-BE" dirty="0" smtClean="0"/>
              <a:t>Acquirerend </a:t>
            </a:r>
            <a:r>
              <a:rPr lang="nl-BE" dirty="0"/>
              <a:t>redacteur kinderboeken bij </a:t>
            </a:r>
            <a:r>
              <a:rPr lang="nl-BE" dirty="0" err="1"/>
              <a:t>Lannoo</a:t>
            </a:r>
            <a:endParaRPr lang="nl-BE" dirty="0"/>
          </a:p>
          <a:p>
            <a:pPr lvl="0"/>
            <a:r>
              <a:rPr lang="nl-BE" dirty="0" smtClean="0"/>
              <a:t>pers </a:t>
            </a:r>
            <a:r>
              <a:rPr lang="nl-BE" dirty="0"/>
              <a:t>en communicatie bij LOD</a:t>
            </a:r>
          </a:p>
          <a:p>
            <a:pPr lvl="0"/>
            <a:r>
              <a:rPr lang="nl-BE" dirty="0" smtClean="0"/>
              <a:t>pers </a:t>
            </a:r>
            <a:r>
              <a:rPr lang="nl-BE" dirty="0"/>
              <a:t>en communicatie bij Poëziecentrum</a:t>
            </a:r>
          </a:p>
          <a:p>
            <a:pPr lvl="0"/>
            <a:r>
              <a:rPr lang="nl-BE" dirty="0" smtClean="0"/>
              <a:t>projectmedewerker </a:t>
            </a:r>
            <a:r>
              <a:rPr lang="nl-BE" dirty="0"/>
              <a:t>bij Jeugd &amp; Poëzie</a:t>
            </a:r>
          </a:p>
          <a:p>
            <a:pPr lvl="0"/>
            <a:r>
              <a:rPr lang="nl-BE" dirty="0" smtClean="0"/>
              <a:t>leraar </a:t>
            </a:r>
            <a:r>
              <a:rPr lang="nl-BE" dirty="0"/>
              <a:t>Nederlands-Engels aan  het KA Dendermonde</a:t>
            </a:r>
          </a:p>
          <a:p>
            <a:pPr lvl="0"/>
            <a:r>
              <a:rPr lang="nl-BE" dirty="0" smtClean="0"/>
              <a:t>leraar </a:t>
            </a:r>
            <a:r>
              <a:rPr lang="nl-BE" dirty="0"/>
              <a:t>Latijn-Nederlands in Deinze</a:t>
            </a:r>
          </a:p>
          <a:p>
            <a:pPr lvl="0"/>
            <a:r>
              <a:rPr lang="nl-BE" dirty="0" smtClean="0"/>
              <a:t>communicatie</a:t>
            </a:r>
            <a:r>
              <a:rPr lang="nl-BE" dirty="0"/>
              <a:t>, </a:t>
            </a:r>
            <a:r>
              <a:rPr lang="nl-BE" dirty="0" smtClean="0"/>
              <a:t>promotie </a:t>
            </a:r>
            <a:r>
              <a:rPr lang="nl-BE" dirty="0"/>
              <a:t>en programmatie muziek  bij </a:t>
            </a:r>
            <a:r>
              <a:rPr lang="nl-BE" dirty="0" err="1"/>
              <a:t>Kultuurkaffee</a:t>
            </a:r>
            <a:r>
              <a:rPr lang="nl-BE" dirty="0"/>
              <a:t> van de VUB</a:t>
            </a:r>
          </a:p>
          <a:p>
            <a:pPr lvl="0"/>
            <a:r>
              <a:rPr lang="nl-BE" dirty="0" smtClean="0"/>
              <a:t>marketing </a:t>
            </a:r>
            <a:r>
              <a:rPr lang="nl-BE" dirty="0" err="1"/>
              <a:t>coordinator</a:t>
            </a:r>
            <a:r>
              <a:rPr lang="nl-BE" dirty="0"/>
              <a:t> bij </a:t>
            </a:r>
            <a:r>
              <a:rPr lang="nl-BE" dirty="0" err="1"/>
              <a:t>Yesplan</a:t>
            </a:r>
            <a:endParaRPr lang="nl-BE" dirty="0"/>
          </a:p>
          <a:p>
            <a:pPr lvl="0"/>
            <a:r>
              <a:rPr lang="nl-BE" dirty="0" smtClean="0"/>
              <a:t>coördinator </a:t>
            </a:r>
            <a:r>
              <a:rPr lang="nl-BE" dirty="0"/>
              <a:t>Kinder- en Jeugdjury Vlaanderen bij Stichting Lezen</a:t>
            </a:r>
          </a:p>
          <a:p>
            <a:pPr lvl="0"/>
            <a:r>
              <a:rPr lang="nl-BE" dirty="0" smtClean="0"/>
              <a:t>boekhandelaarster </a:t>
            </a:r>
            <a:r>
              <a:rPr lang="nl-BE" dirty="0"/>
              <a:t>bij Boekhandel De Zondvloed Mechelen</a:t>
            </a:r>
          </a:p>
          <a:p>
            <a:pPr lvl="0"/>
            <a:r>
              <a:rPr lang="nl-BE" dirty="0" smtClean="0"/>
              <a:t>boekhandelaarster </a:t>
            </a:r>
            <a:r>
              <a:rPr lang="nl-BE" dirty="0"/>
              <a:t>bij Boekhandel Limerick Gent</a:t>
            </a:r>
          </a:p>
          <a:p>
            <a:pPr lvl="0"/>
            <a:r>
              <a:rPr lang="nl-BE" dirty="0" smtClean="0"/>
              <a:t>productiecoördinator </a:t>
            </a:r>
            <a:r>
              <a:rPr lang="nl-BE" dirty="0"/>
              <a:t>bij Ballon Media</a:t>
            </a:r>
          </a:p>
          <a:p>
            <a:pPr lvl="0"/>
            <a:r>
              <a:rPr lang="nl-BE" dirty="0" smtClean="0"/>
              <a:t>media </a:t>
            </a:r>
            <a:r>
              <a:rPr lang="nl-BE" dirty="0"/>
              <a:t>relations/</a:t>
            </a:r>
            <a:r>
              <a:rPr lang="nl-BE" dirty="0" err="1"/>
              <a:t>communication</a:t>
            </a:r>
            <a:r>
              <a:rPr lang="nl-BE" dirty="0"/>
              <a:t> bij </a:t>
            </a:r>
            <a:r>
              <a:rPr lang="nl-BE" dirty="0" err="1"/>
              <a:t>Quadrant</a:t>
            </a:r>
            <a:r>
              <a:rPr lang="nl-BE" dirty="0"/>
              <a:t> </a:t>
            </a:r>
            <a:r>
              <a:rPr lang="nl-BE" dirty="0" err="1"/>
              <a:t>communication</a:t>
            </a:r>
            <a:endParaRPr lang="nl-BE" dirty="0"/>
          </a:p>
          <a:p>
            <a:pPr lvl="0"/>
            <a:r>
              <a:rPr lang="nl-BE" dirty="0" smtClean="0"/>
              <a:t>lifestylemedewerker </a:t>
            </a:r>
            <a:r>
              <a:rPr lang="nl-BE" dirty="0"/>
              <a:t>De Standaard Magazine/De Morgen Magazine</a:t>
            </a:r>
          </a:p>
          <a:p>
            <a:pPr lvl="0"/>
            <a:r>
              <a:rPr lang="nl-BE" dirty="0" smtClean="0"/>
              <a:t>moderedactrice </a:t>
            </a:r>
            <a:r>
              <a:rPr lang="nl-BE" dirty="0"/>
              <a:t>bij Flair</a:t>
            </a:r>
          </a:p>
          <a:p>
            <a:pPr lvl="0"/>
            <a:r>
              <a:rPr lang="nl-BE" dirty="0" smtClean="0"/>
              <a:t>hoofddeskundige </a:t>
            </a:r>
            <a:r>
              <a:rPr lang="nl-BE" dirty="0"/>
              <a:t>OVINOB bij Provincie Oost-Vlaanderen</a:t>
            </a:r>
          </a:p>
          <a:p>
            <a:pPr lvl="0"/>
            <a:r>
              <a:rPr lang="nl-BE" dirty="0" smtClean="0"/>
              <a:t>dramaturge </a:t>
            </a:r>
            <a:r>
              <a:rPr lang="nl-BE" dirty="0"/>
              <a:t>bij </a:t>
            </a:r>
            <a:r>
              <a:rPr lang="nl-BE" dirty="0" err="1"/>
              <a:t>NTGent</a:t>
            </a:r>
            <a:endParaRPr lang="nl-BE" dirty="0"/>
          </a:p>
          <a:p>
            <a:pPr lvl="0"/>
            <a:r>
              <a:rPr lang="nl-BE" dirty="0" smtClean="0"/>
              <a:t>copywriter </a:t>
            </a:r>
            <a:r>
              <a:rPr lang="nl-BE" dirty="0"/>
              <a:t>bij Schrijf.be</a:t>
            </a:r>
          </a:p>
          <a:p>
            <a:pPr lvl="0"/>
            <a:r>
              <a:rPr lang="nl-BE" dirty="0" smtClean="0"/>
              <a:t>medewerkster </a:t>
            </a:r>
            <a:r>
              <a:rPr lang="nl-BE" dirty="0"/>
              <a:t>Herbert Foundation Gent</a:t>
            </a:r>
          </a:p>
          <a:p>
            <a:endParaRPr lang="nl-BE" dirty="0"/>
          </a:p>
        </p:txBody>
      </p:sp>
    </p:spTree>
    <p:extLst>
      <p:ext uri="{BB962C8B-B14F-4D97-AF65-F5344CB8AC3E}">
        <p14:creationId xmlns:p14="http://schemas.microsoft.com/office/powerpoint/2010/main" val="954315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836712"/>
            <a:ext cx="7228714" cy="5117986"/>
          </a:xfrm>
        </p:spPr>
      </p:pic>
    </p:spTree>
    <p:extLst>
      <p:ext uri="{BB962C8B-B14F-4D97-AF65-F5344CB8AC3E}">
        <p14:creationId xmlns:p14="http://schemas.microsoft.com/office/powerpoint/2010/main" val="2779314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II. Vervolgopleidingen </a:t>
            </a:r>
            <a:endParaRPr lang="nl-BE" dirty="0"/>
          </a:p>
        </p:txBody>
      </p:sp>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277198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Goed nieuws? </a:t>
            </a:r>
            <a:endParaRPr lang="nl-BE" dirty="0"/>
          </a:p>
        </p:txBody>
      </p:sp>
      <p:sp>
        <p:nvSpPr>
          <p:cNvPr id="3" name="Tijdelijke aanduiding voor inhoud 2"/>
          <p:cNvSpPr>
            <a:spLocks noGrp="1"/>
          </p:cNvSpPr>
          <p:nvPr>
            <p:ph idx="1"/>
          </p:nvPr>
        </p:nvSpPr>
        <p:spPr>
          <a:xfrm>
            <a:off x="539552" y="1556792"/>
            <a:ext cx="8229600" cy="4525963"/>
          </a:xfrm>
        </p:spPr>
        <p:txBody>
          <a:bodyPr/>
          <a:lstStyle/>
          <a:p>
            <a:pPr marL="0" indent="0">
              <a:buNone/>
            </a:pPr>
            <a:endParaRPr lang="nl-NL" sz="3200" dirty="0" smtClean="0"/>
          </a:p>
          <a:p>
            <a:pPr marL="0" indent="0">
              <a:buNone/>
            </a:pPr>
            <a:r>
              <a:rPr lang="nl-NL" sz="3200" dirty="0" smtClean="0"/>
              <a:t>Redactie van arbeidsprofielen voor EU-databank</a:t>
            </a:r>
          </a:p>
          <a:p>
            <a:pPr marL="0" indent="0">
              <a:buNone/>
            </a:pPr>
            <a:endParaRPr lang="nl-NL" sz="3200" dirty="0"/>
          </a:p>
          <a:p>
            <a:pPr marL="0" indent="0">
              <a:buNone/>
            </a:pPr>
            <a:endParaRPr lang="nl-BE"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540" y="3429000"/>
            <a:ext cx="4632016" cy="24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73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Extra jaar nodig? </a:t>
            </a:r>
            <a:endParaRPr lang="nl-BE" dirty="0"/>
          </a:p>
        </p:txBody>
      </p:sp>
      <p:sp>
        <p:nvSpPr>
          <p:cNvPr id="3" name="Tijdelijke aanduiding voor inhoud 2"/>
          <p:cNvSpPr>
            <a:spLocks noGrp="1"/>
          </p:cNvSpPr>
          <p:nvPr>
            <p:ph idx="1"/>
          </p:nvPr>
        </p:nvSpPr>
        <p:spPr/>
        <p:txBody>
          <a:bodyPr/>
          <a:lstStyle/>
          <a:p>
            <a:pPr marL="0" indent="0">
              <a:buNone/>
            </a:pPr>
            <a:r>
              <a:rPr lang="nl-NL" dirty="0" smtClean="0"/>
              <a:t>(1) Wat kan je en wat wil je? Meer dan je denkt, en meer dan je opleiding! </a:t>
            </a:r>
          </a:p>
          <a:p>
            <a:pPr marL="685800" lvl="2" indent="0">
              <a:buNone/>
            </a:pPr>
            <a:r>
              <a:rPr lang="nl-NL" dirty="0" smtClean="0"/>
              <a:t>Competentieprofiel</a:t>
            </a:r>
          </a:p>
          <a:p>
            <a:pPr marL="685800" lvl="2" indent="0">
              <a:buNone/>
            </a:pPr>
            <a:r>
              <a:rPr lang="nl-NL" dirty="0" smtClean="0"/>
              <a:t>Interesse-testen </a:t>
            </a:r>
          </a:p>
          <a:p>
            <a:pPr marL="0" indent="0">
              <a:buNone/>
            </a:pPr>
            <a:endParaRPr lang="nl-NL" dirty="0"/>
          </a:p>
          <a:p>
            <a:pPr marL="0" indent="0">
              <a:buNone/>
            </a:pPr>
            <a:r>
              <a:rPr lang="nl-NL" dirty="0" smtClean="0"/>
              <a:t>(2) Heb je een duidelijk doel voor ogen en vereist dat doel specifieke competenties die je verwerft via een extra opleiding? </a:t>
            </a:r>
          </a:p>
          <a:p>
            <a:pPr marL="0" indent="0">
              <a:buNone/>
            </a:pPr>
            <a:endParaRPr lang="nl-NL" dirty="0"/>
          </a:p>
          <a:p>
            <a:pPr marL="0" indent="0">
              <a:buNone/>
            </a:pPr>
            <a:r>
              <a:rPr lang="nl-NL" dirty="0" smtClean="0"/>
              <a:t>(3) Persoonlijkheid: voel je je klaar voor de arbeidsmarkt? </a:t>
            </a:r>
          </a:p>
          <a:p>
            <a:endParaRPr lang="nl-NL" dirty="0" smtClean="0"/>
          </a:p>
          <a:p>
            <a:pPr lvl="1"/>
            <a:endParaRPr lang="nl-BE" dirty="0"/>
          </a:p>
        </p:txBody>
      </p:sp>
    </p:spTree>
    <p:extLst>
      <p:ext uri="{BB962C8B-B14F-4D97-AF65-F5344CB8AC3E}">
        <p14:creationId xmlns:p14="http://schemas.microsoft.com/office/powerpoint/2010/main" val="161588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92696"/>
            <a:ext cx="8229600" cy="634082"/>
          </a:xfrm>
        </p:spPr>
        <p:txBody>
          <a:bodyPr>
            <a:normAutofit fontScale="90000"/>
          </a:bodyPr>
          <a:lstStyle/>
          <a:p>
            <a:r>
              <a:rPr lang="nl-NL" dirty="0" smtClean="0"/>
              <a:t/>
            </a:r>
            <a:br>
              <a:rPr lang="nl-NL" dirty="0" smtClean="0"/>
            </a:br>
            <a:r>
              <a:rPr lang="nl-NL" dirty="0" smtClean="0"/>
              <a:t>201 </a:t>
            </a:r>
            <a:r>
              <a:rPr lang="nl-NL" sz="3100" dirty="0" smtClean="0"/>
              <a:t>Masters afgestudeerd in 2013 &gt; </a:t>
            </a:r>
            <a:r>
              <a:rPr lang="nl-NL" sz="3100" dirty="0"/>
              <a:t>Vervolgopleidingen </a:t>
            </a:r>
            <a:r>
              <a:rPr lang="nl-NL" sz="3100" dirty="0" smtClean="0"/>
              <a:t>binnen </a:t>
            </a:r>
            <a:r>
              <a:rPr lang="nl-NL" sz="3100" dirty="0" err="1" smtClean="0"/>
              <a:t>UGent</a:t>
            </a:r>
            <a:r>
              <a:rPr lang="nl-NL" sz="3100" dirty="0" smtClean="0"/>
              <a:t> 2013-14</a:t>
            </a:r>
            <a:endParaRPr lang="nl-BE" sz="31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069254608"/>
              </p:ext>
            </p:extLst>
          </p:nvPr>
        </p:nvGraphicFramePr>
        <p:xfrm>
          <a:off x="539552" y="1844824"/>
          <a:ext cx="8229601" cy="4023360"/>
        </p:xfrm>
        <a:graphic>
          <a:graphicData uri="http://schemas.openxmlformats.org/drawingml/2006/table">
            <a:tbl>
              <a:tblPr firstRow="1" bandRow="1">
                <a:tableStyleId>{5C22544A-7EE6-4342-B048-85BDC9FD1C3A}</a:tableStyleId>
              </a:tblPr>
              <a:tblGrid>
                <a:gridCol w="4258816"/>
                <a:gridCol w="2005880"/>
                <a:gridCol w="1964905"/>
              </a:tblGrid>
              <a:tr h="355560">
                <a:tc>
                  <a:txBody>
                    <a:bodyPr/>
                    <a:lstStyle/>
                    <a:p>
                      <a:r>
                        <a:rPr lang="nl-NL" dirty="0" smtClean="0"/>
                        <a:t>2012 &gt;</a:t>
                      </a:r>
                      <a:r>
                        <a:rPr lang="nl-NL" baseline="0" dirty="0" smtClean="0"/>
                        <a:t> 2013 </a:t>
                      </a:r>
                      <a:endParaRPr lang="nl-BE" dirty="0"/>
                    </a:p>
                  </a:txBody>
                  <a:tcPr/>
                </a:tc>
                <a:tc>
                  <a:txBody>
                    <a:bodyPr/>
                    <a:lstStyle/>
                    <a:p>
                      <a:pPr algn="ctr"/>
                      <a:r>
                        <a:rPr lang="nl-NL" dirty="0" smtClean="0"/>
                        <a:t>Aantal</a:t>
                      </a:r>
                      <a:endParaRPr lang="nl-BE" dirty="0"/>
                    </a:p>
                  </a:txBody>
                  <a:tcPr/>
                </a:tc>
                <a:tc>
                  <a:txBody>
                    <a:bodyPr/>
                    <a:lstStyle/>
                    <a:p>
                      <a:pPr algn="ctr"/>
                      <a:r>
                        <a:rPr lang="nl-NL" dirty="0" smtClean="0"/>
                        <a:t>Procent</a:t>
                      </a:r>
                      <a:r>
                        <a:rPr lang="nl-NL" baseline="0" dirty="0" smtClean="0"/>
                        <a:t> </a:t>
                      </a:r>
                      <a:endParaRPr lang="nl-BE" dirty="0"/>
                    </a:p>
                  </a:txBody>
                  <a:tcPr/>
                </a:tc>
              </a:tr>
              <a:tr h="355560">
                <a:tc>
                  <a:txBody>
                    <a:bodyPr/>
                    <a:lstStyle/>
                    <a:p>
                      <a:r>
                        <a:rPr lang="nl-NL" dirty="0" smtClean="0"/>
                        <a:t>Specifieke</a:t>
                      </a:r>
                      <a:r>
                        <a:rPr lang="nl-NL" baseline="0" dirty="0" smtClean="0"/>
                        <a:t> lerarenopleiding </a:t>
                      </a:r>
                      <a:endParaRPr lang="nl-BE" dirty="0"/>
                    </a:p>
                  </a:txBody>
                  <a:tcPr/>
                </a:tc>
                <a:tc>
                  <a:txBody>
                    <a:bodyPr/>
                    <a:lstStyle/>
                    <a:p>
                      <a:pPr algn="ctr"/>
                      <a:r>
                        <a:rPr lang="nl-NL" dirty="0" smtClean="0"/>
                        <a:t>49</a:t>
                      </a:r>
                      <a:endParaRPr lang="nl-BE" dirty="0"/>
                    </a:p>
                  </a:txBody>
                  <a:tcPr/>
                </a:tc>
                <a:tc>
                  <a:txBody>
                    <a:bodyPr/>
                    <a:lstStyle/>
                    <a:p>
                      <a:pPr algn="ctr"/>
                      <a:r>
                        <a:rPr lang="nl-NL" dirty="0" smtClean="0"/>
                        <a:t>24,3%</a:t>
                      </a:r>
                      <a:endParaRPr lang="nl-BE" dirty="0"/>
                    </a:p>
                  </a:txBody>
                  <a:tcPr/>
                </a:tc>
              </a:tr>
              <a:tr h="355560">
                <a:tc>
                  <a:txBody>
                    <a:bodyPr/>
                    <a:lstStyle/>
                    <a:p>
                      <a:r>
                        <a:rPr lang="nl-NL" dirty="0" smtClean="0"/>
                        <a:t>Meertalige Bedrijfscommunicatie</a:t>
                      </a:r>
                      <a:endParaRPr lang="nl-BE" dirty="0"/>
                    </a:p>
                  </a:txBody>
                  <a:tcPr/>
                </a:tc>
                <a:tc>
                  <a:txBody>
                    <a:bodyPr/>
                    <a:lstStyle/>
                    <a:p>
                      <a:pPr algn="ctr"/>
                      <a:r>
                        <a:rPr lang="nl-NL" dirty="0" smtClean="0"/>
                        <a:t>19</a:t>
                      </a:r>
                      <a:endParaRPr lang="nl-BE" dirty="0"/>
                    </a:p>
                  </a:txBody>
                  <a:tcPr/>
                </a:tc>
                <a:tc>
                  <a:txBody>
                    <a:bodyPr/>
                    <a:lstStyle/>
                    <a:p>
                      <a:pPr algn="ctr"/>
                      <a:r>
                        <a:rPr lang="nl-NL" dirty="0" smtClean="0"/>
                        <a:t>9,4%</a:t>
                      </a:r>
                      <a:endParaRPr lang="nl-BE" dirty="0"/>
                    </a:p>
                  </a:txBody>
                  <a:tcPr/>
                </a:tc>
              </a:tr>
              <a:tr h="355560">
                <a:tc>
                  <a:txBody>
                    <a:bodyPr/>
                    <a:lstStyle/>
                    <a:p>
                      <a:r>
                        <a:rPr lang="nl-NL" dirty="0" smtClean="0"/>
                        <a:t>VBP + MSc</a:t>
                      </a:r>
                      <a:r>
                        <a:rPr lang="nl-NL" baseline="0" dirty="0" smtClean="0"/>
                        <a:t> Bedrijfseconomie</a:t>
                      </a:r>
                      <a:endParaRPr lang="nl-BE" dirty="0"/>
                    </a:p>
                  </a:txBody>
                  <a:tcPr/>
                </a:tc>
                <a:tc>
                  <a:txBody>
                    <a:bodyPr/>
                    <a:lstStyle/>
                    <a:p>
                      <a:pPr algn="ctr"/>
                      <a:r>
                        <a:rPr lang="nl-NL" dirty="0" smtClean="0"/>
                        <a:t>8</a:t>
                      </a:r>
                      <a:endParaRPr lang="nl-BE" dirty="0"/>
                    </a:p>
                  </a:txBody>
                  <a:tcPr/>
                </a:tc>
                <a:tc>
                  <a:txBody>
                    <a:bodyPr/>
                    <a:lstStyle/>
                    <a:p>
                      <a:pPr algn="ctr"/>
                      <a:r>
                        <a:rPr lang="nl-NL" dirty="0" smtClean="0"/>
                        <a:t>3,9%</a:t>
                      </a:r>
                      <a:endParaRPr lang="nl-BE" dirty="0"/>
                    </a:p>
                  </a:txBody>
                  <a:tcPr/>
                </a:tc>
              </a:tr>
              <a:tr h="355560">
                <a:tc>
                  <a:txBody>
                    <a:bodyPr/>
                    <a:lstStyle/>
                    <a:p>
                      <a:r>
                        <a:rPr lang="nl-NL" dirty="0" err="1" smtClean="0"/>
                        <a:t>MaNaMa</a:t>
                      </a:r>
                      <a:r>
                        <a:rPr lang="nl-NL" dirty="0" smtClean="0"/>
                        <a:t> American</a:t>
                      </a:r>
                      <a:r>
                        <a:rPr lang="nl-NL" baseline="0" dirty="0" smtClean="0"/>
                        <a:t> Studies</a:t>
                      </a:r>
                      <a:endParaRPr lang="nl-BE" dirty="0"/>
                    </a:p>
                  </a:txBody>
                  <a:tcPr/>
                </a:tc>
                <a:tc>
                  <a:txBody>
                    <a:bodyPr/>
                    <a:lstStyle/>
                    <a:p>
                      <a:pPr algn="ctr"/>
                      <a:r>
                        <a:rPr lang="nl-NL" dirty="0" smtClean="0"/>
                        <a:t>1 </a:t>
                      </a:r>
                      <a:endParaRPr lang="nl-BE" dirty="0"/>
                    </a:p>
                  </a:txBody>
                  <a:tcPr/>
                </a:tc>
                <a:tc>
                  <a:txBody>
                    <a:bodyPr/>
                    <a:lstStyle/>
                    <a:p>
                      <a:pPr algn="ctr"/>
                      <a:r>
                        <a:rPr lang="nl-NL" dirty="0" smtClean="0"/>
                        <a:t>0,5%</a:t>
                      </a:r>
                      <a:endParaRPr lang="nl-BE" dirty="0"/>
                    </a:p>
                  </a:txBody>
                  <a:tcPr/>
                </a:tc>
              </a:tr>
              <a:tr h="355560">
                <a:tc>
                  <a:txBody>
                    <a:bodyPr/>
                    <a:lstStyle/>
                    <a:p>
                      <a:r>
                        <a:rPr lang="nl-NL" dirty="0" err="1" smtClean="0"/>
                        <a:t>MaNaMa</a:t>
                      </a:r>
                      <a:r>
                        <a:rPr lang="nl-NL" dirty="0" smtClean="0"/>
                        <a:t> </a:t>
                      </a:r>
                      <a:r>
                        <a:rPr lang="nl-NL" dirty="0" err="1" smtClean="0"/>
                        <a:t>Linguistics</a:t>
                      </a:r>
                      <a:r>
                        <a:rPr lang="nl-NL" baseline="0" dirty="0" smtClean="0"/>
                        <a:t> </a:t>
                      </a:r>
                      <a:endParaRPr lang="nl-BE" dirty="0"/>
                    </a:p>
                  </a:txBody>
                  <a:tcPr/>
                </a:tc>
                <a:tc>
                  <a:txBody>
                    <a:bodyPr/>
                    <a:lstStyle/>
                    <a:p>
                      <a:pPr algn="ctr"/>
                      <a:r>
                        <a:rPr lang="nl-NL" dirty="0" smtClean="0"/>
                        <a:t>5</a:t>
                      </a:r>
                      <a:endParaRPr lang="nl-BE" dirty="0"/>
                    </a:p>
                  </a:txBody>
                  <a:tcPr/>
                </a:tc>
                <a:tc>
                  <a:txBody>
                    <a:bodyPr/>
                    <a:lstStyle/>
                    <a:p>
                      <a:pPr algn="ctr"/>
                      <a:r>
                        <a:rPr lang="nl-NL" dirty="0" smtClean="0"/>
                        <a:t>2,5%</a:t>
                      </a:r>
                      <a:endParaRPr lang="nl-BE" dirty="0"/>
                    </a:p>
                  </a:txBody>
                  <a:tcPr/>
                </a:tc>
              </a:tr>
              <a:tr h="355560">
                <a:tc>
                  <a:txBody>
                    <a:bodyPr/>
                    <a:lstStyle/>
                    <a:p>
                      <a:r>
                        <a:rPr lang="nl-NL" dirty="0" smtClean="0"/>
                        <a:t>MSc in Conflict </a:t>
                      </a:r>
                      <a:r>
                        <a:rPr lang="nl-NL" dirty="0" err="1" smtClean="0"/>
                        <a:t>and</a:t>
                      </a:r>
                      <a:r>
                        <a:rPr lang="nl-NL" dirty="0" smtClean="0"/>
                        <a:t> Development</a:t>
                      </a:r>
                      <a:endParaRPr lang="nl-BE" dirty="0"/>
                    </a:p>
                  </a:txBody>
                  <a:tcPr/>
                </a:tc>
                <a:tc>
                  <a:txBody>
                    <a:bodyPr/>
                    <a:lstStyle/>
                    <a:p>
                      <a:pPr algn="ctr"/>
                      <a:r>
                        <a:rPr lang="nl-NL" dirty="0" smtClean="0"/>
                        <a:t>5</a:t>
                      </a:r>
                      <a:endParaRPr lang="nl-BE" dirty="0"/>
                    </a:p>
                  </a:txBody>
                  <a:tcPr/>
                </a:tc>
                <a:tc>
                  <a:txBody>
                    <a:bodyPr/>
                    <a:lstStyle/>
                    <a:p>
                      <a:pPr algn="ctr"/>
                      <a:r>
                        <a:rPr lang="nl-NL" dirty="0" smtClean="0"/>
                        <a:t>2,5%</a:t>
                      </a:r>
                      <a:endParaRPr lang="nl-BE" dirty="0"/>
                    </a:p>
                  </a:txBody>
                  <a:tcPr/>
                </a:tc>
              </a:tr>
              <a:tr h="355560">
                <a:tc>
                  <a:txBody>
                    <a:bodyPr/>
                    <a:lstStyle/>
                    <a:p>
                      <a:r>
                        <a:rPr lang="nl-NL" dirty="0" smtClean="0"/>
                        <a:t>VBP + MSc</a:t>
                      </a:r>
                      <a:r>
                        <a:rPr lang="nl-NL" baseline="0" dirty="0" smtClean="0"/>
                        <a:t> Journalistiek </a:t>
                      </a:r>
                      <a:endParaRPr lang="nl-BE" dirty="0"/>
                    </a:p>
                  </a:txBody>
                  <a:tcPr/>
                </a:tc>
                <a:tc>
                  <a:txBody>
                    <a:bodyPr/>
                    <a:lstStyle/>
                    <a:p>
                      <a:pPr algn="ctr"/>
                      <a:r>
                        <a:rPr lang="nl-NL" dirty="0" smtClean="0"/>
                        <a:t>1</a:t>
                      </a:r>
                      <a:endParaRPr lang="nl-B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dirty="0" smtClean="0"/>
                        <a:t>0,5%</a:t>
                      </a:r>
                      <a:endParaRPr lang="nl-BE" dirty="0"/>
                    </a:p>
                  </a:txBody>
                  <a:tcPr/>
                </a:tc>
              </a:tr>
              <a:tr h="355560">
                <a:tc>
                  <a:txBody>
                    <a:bodyPr/>
                    <a:lstStyle/>
                    <a:p>
                      <a:r>
                        <a:rPr lang="nl-NL" dirty="0" smtClean="0"/>
                        <a:t>Postgraduaat Taal- en Letterkunde</a:t>
                      </a:r>
                      <a:endParaRPr lang="nl-BE" dirty="0"/>
                    </a:p>
                  </a:txBody>
                  <a:tcPr/>
                </a:tc>
                <a:tc>
                  <a:txBody>
                    <a:bodyPr/>
                    <a:lstStyle/>
                    <a:p>
                      <a:pPr algn="ctr"/>
                      <a:r>
                        <a:rPr lang="nl-NL" dirty="0" smtClean="0"/>
                        <a:t>4</a:t>
                      </a:r>
                      <a:endParaRPr lang="nl-BE" dirty="0"/>
                    </a:p>
                  </a:txBody>
                  <a:tcPr/>
                </a:tc>
                <a:tc>
                  <a:txBody>
                    <a:bodyPr/>
                    <a:lstStyle/>
                    <a:p>
                      <a:pPr algn="ctr"/>
                      <a:r>
                        <a:rPr lang="nl-NL" dirty="0" smtClean="0"/>
                        <a:t>1,9%</a:t>
                      </a:r>
                      <a:endParaRPr lang="nl-BE" dirty="0"/>
                    </a:p>
                  </a:txBody>
                  <a:tcPr/>
                </a:tc>
              </a:tr>
              <a:tr h="358827">
                <a:tc>
                  <a:txBody>
                    <a:bodyPr/>
                    <a:lstStyle/>
                    <a:p>
                      <a:r>
                        <a:rPr lang="nl-NL" dirty="0" smtClean="0"/>
                        <a:t>MA Vergelijkende moderne letterkunde</a:t>
                      </a:r>
                      <a:endParaRPr lang="nl-BE" dirty="0"/>
                    </a:p>
                  </a:txBody>
                  <a:tcPr/>
                </a:tc>
                <a:tc>
                  <a:txBody>
                    <a:bodyPr/>
                    <a:lstStyle/>
                    <a:p>
                      <a:pPr algn="ctr"/>
                      <a:r>
                        <a:rPr lang="nl-NL" dirty="0" smtClean="0"/>
                        <a:t>1</a:t>
                      </a:r>
                      <a:endParaRPr lang="nl-B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dirty="0" smtClean="0"/>
                        <a:t>0,5%</a:t>
                      </a:r>
                      <a:endParaRPr lang="nl-BE" dirty="0"/>
                    </a:p>
                  </a:txBody>
                  <a:tcPr/>
                </a:tc>
              </a:tr>
              <a:tr h="358827">
                <a:tc>
                  <a:txBody>
                    <a:bodyPr/>
                    <a:lstStyle/>
                    <a:p>
                      <a:r>
                        <a:rPr lang="nl-NL" dirty="0" smtClean="0"/>
                        <a:t>VBP geschiedenis</a:t>
                      </a:r>
                      <a:endParaRPr lang="nl-BE" dirty="0"/>
                    </a:p>
                  </a:txBody>
                  <a:tcPr/>
                </a:tc>
                <a:tc>
                  <a:txBody>
                    <a:bodyPr/>
                    <a:lstStyle/>
                    <a:p>
                      <a:pPr algn="ctr"/>
                      <a:r>
                        <a:rPr lang="nl-NL" dirty="0" smtClean="0"/>
                        <a:t>3</a:t>
                      </a:r>
                      <a:endParaRPr lang="nl-BE" dirty="0"/>
                    </a:p>
                  </a:txBody>
                  <a:tcPr/>
                </a:tc>
                <a:tc>
                  <a:txBody>
                    <a:bodyPr/>
                    <a:lstStyle/>
                    <a:p>
                      <a:pPr algn="ctr"/>
                      <a:r>
                        <a:rPr lang="nl-NL" dirty="0" smtClean="0"/>
                        <a:t>1,5%</a:t>
                      </a:r>
                      <a:endParaRPr lang="nl-BE" dirty="0"/>
                    </a:p>
                  </a:txBody>
                  <a:tcPr/>
                </a:tc>
              </a:tr>
            </a:tbl>
          </a:graphicData>
        </a:graphic>
      </p:graphicFrame>
    </p:spTree>
    <p:extLst>
      <p:ext uri="{BB962C8B-B14F-4D97-AF65-F5344CB8AC3E}">
        <p14:creationId xmlns:p14="http://schemas.microsoft.com/office/powerpoint/2010/main" val="300782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nl-NL" sz="2800" dirty="0" smtClean="0"/>
              <a:t>Vervolgopleidingen binnen </a:t>
            </a:r>
            <a:r>
              <a:rPr lang="nl-NL" sz="2800" dirty="0" err="1" smtClean="0"/>
              <a:t>UGent</a:t>
            </a:r>
            <a:r>
              <a:rPr lang="nl-NL" sz="2800" dirty="0" smtClean="0"/>
              <a:t> (vervolg) </a:t>
            </a:r>
            <a:endParaRPr lang="nl-BE" sz="28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690403271"/>
              </p:ext>
            </p:extLst>
          </p:nvPr>
        </p:nvGraphicFramePr>
        <p:xfrm>
          <a:off x="395536" y="1306449"/>
          <a:ext cx="8229601" cy="3291840"/>
        </p:xfrm>
        <a:graphic>
          <a:graphicData uri="http://schemas.openxmlformats.org/drawingml/2006/table">
            <a:tbl>
              <a:tblPr firstRow="1" bandRow="1">
                <a:tableStyleId>{5C22544A-7EE6-4342-B048-85BDC9FD1C3A}</a:tableStyleId>
              </a:tblPr>
              <a:tblGrid>
                <a:gridCol w="4258816"/>
                <a:gridCol w="1861864"/>
                <a:gridCol w="2108921"/>
              </a:tblGrid>
              <a:tr h="355560">
                <a:tc>
                  <a:txBody>
                    <a:bodyPr/>
                    <a:lstStyle/>
                    <a:p>
                      <a:r>
                        <a:rPr lang="nl-NL" dirty="0" smtClean="0"/>
                        <a:t>2012 &gt;</a:t>
                      </a:r>
                      <a:r>
                        <a:rPr lang="nl-NL" baseline="0" dirty="0" smtClean="0"/>
                        <a:t> 2013</a:t>
                      </a:r>
                      <a:endParaRPr lang="nl-BE" dirty="0"/>
                    </a:p>
                  </a:txBody>
                  <a:tcPr/>
                </a:tc>
                <a:tc>
                  <a:txBody>
                    <a:bodyPr/>
                    <a:lstStyle/>
                    <a:p>
                      <a:pPr algn="ctr"/>
                      <a:r>
                        <a:rPr lang="nl-NL" dirty="0" smtClean="0"/>
                        <a:t>Aantal</a:t>
                      </a:r>
                      <a:endParaRPr lang="nl-BE" dirty="0"/>
                    </a:p>
                  </a:txBody>
                  <a:tcPr/>
                </a:tc>
                <a:tc>
                  <a:txBody>
                    <a:bodyPr/>
                    <a:lstStyle/>
                    <a:p>
                      <a:pPr algn="ctr"/>
                      <a:r>
                        <a:rPr lang="nl-NL" dirty="0" smtClean="0"/>
                        <a:t>Procent</a:t>
                      </a:r>
                      <a:r>
                        <a:rPr lang="nl-NL" baseline="0" dirty="0" smtClean="0"/>
                        <a:t> </a:t>
                      </a:r>
                      <a:endParaRPr lang="nl-BE" dirty="0"/>
                    </a:p>
                  </a:txBody>
                  <a:tcPr/>
                </a:tc>
              </a:tr>
              <a:tr h="355560">
                <a:tc>
                  <a:txBody>
                    <a:bodyPr/>
                    <a:lstStyle/>
                    <a:p>
                      <a:r>
                        <a:rPr lang="nl-NL" dirty="0" smtClean="0"/>
                        <a:t>VBP MSc</a:t>
                      </a:r>
                      <a:r>
                        <a:rPr lang="nl-NL" baseline="0" dirty="0" smtClean="0"/>
                        <a:t> EU-studies</a:t>
                      </a:r>
                      <a:endParaRPr lang="nl-BE" dirty="0"/>
                    </a:p>
                  </a:txBody>
                  <a:tcPr/>
                </a:tc>
                <a:tc>
                  <a:txBody>
                    <a:bodyPr/>
                    <a:lstStyle/>
                    <a:p>
                      <a:pPr algn="ctr"/>
                      <a:r>
                        <a:rPr lang="nl-NL" dirty="0" smtClean="0"/>
                        <a:t>1 </a:t>
                      </a:r>
                      <a:endParaRPr lang="nl-B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dirty="0" smtClean="0"/>
                        <a:t>0,5%</a:t>
                      </a:r>
                      <a:endParaRPr lang="nl-BE" dirty="0"/>
                    </a:p>
                  </a:txBody>
                  <a:tcPr/>
                </a:tc>
              </a:tr>
              <a:tr h="355560">
                <a:tc>
                  <a:txBody>
                    <a:bodyPr/>
                    <a:lstStyle/>
                    <a:p>
                      <a:r>
                        <a:rPr lang="nl-NL" dirty="0" smtClean="0"/>
                        <a:t>VBP</a:t>
                      </a:r>
                      <a:r>
                        <a:rPr lang="nl-NL" baseline="0" dirty="0" smtClean="0"/>
                        <a:t> MSc Handelswetenschappen</a:t>
                      </a:r>
                      <a:endParaRPr lang="nl-BE" dirty="0"/>
                    </a:p>
                  </a:txBody>
                  <a:tcPr/>
                </a:tc>
                <a:tc>
                  <a:txBody>
                    <a:bodyPr/>
                    <a:lstStyle/>
                    <a:p>
                      <a:pPr algn="ctr"/>
                      <a:r>
                        <a:rPr lang="nl-NL" dirty="0" smtClean="0"/>
                        <a:t>1</a:t>
                      </a:r>
                      <a:endParaRPr lang="nl-B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dirty="0" smtClean="0"/>
                        <a:t>0,5%</a:t>
                      </a:r>
                      <a:endParaRPr lang="nl-BE" dirty="0"/>
                    </a:p>
                  </a:txBody>
                  <a:tcPr/>
                </a:tc>
              </a:tr>
              <a:tr h="355560">
                <a:tc>
                  <a:txBody>
                    <a:bodyPr/>
                    <a:lstStyle/>
                    <a:p>
                      <a:r>
                        <a:rPr lang="nl-NL" dirty="0" smtClean="0"/>
                        <a:t>VBP + MA Tolken</a:t>
                      </a:r>
                      <a:endParaRPr lang="nl-BE" dirty="0"/>
                    </a:p>
                  </a:txBody>
                  <a:tcPr/>
                </a:tc>
                <a:tc>
                  <a:txBody>
                    <a:bodyPr/>
                    <a:lstStyle/>
                    <a:p>
                      <a:pPr algn="ctr"/>
                      <a:r>
                        <a:rPr lang="nl-NL" dirty="0" smtClean="0"/>
                        <a:t>1 (stopgezet)</a:t>
                      </a:r>
                      <a:endParaRPr lang="nl-BE" dirty="0"/>
                    </a:p>
                  </a:txBody>
                  <a:tcPr/>
                </a:tc>
                <a:tc>
                  <a:txBody>
                    <a:bodyPr/>
                    <a:lstStyle/>
                    <a:p>
                      <a:pPr algn="ctr"/>
                      <a:r>
                        <a:rPr lang="nl-NL" dirty="0" smtClean="0"/>
                        <a:t>0,5%</a:t>
                      </a:r>
                      <a:endParaRPr lang="nl-BE" dirty="0"/>
                    </a:p>
                  </a:txBody>
                  <a:tcPr/>
                </a:tc>
              </a:tr>
              <a:tr h="355560">
                <a:tc>
                  <a:txBody>
                    <a:bodyPr/>
                    <a:lstStyle/>
                    <a:p>
                      <a:r>
                        <a:rPr lang="nl-NL" dirty="0" smtClean="0"/>
                        <a:t>VBP + MA Vertalen </a:t>
                      </a:r>
                      <a:endParaRPr lang="nl-BE" dirty="0"/>
                    </a:p>
                  </a:txBody>
                  <a:tcPr/>
                </a:tc>
                <a:tc>
                  <a:txBody>
                    <a:bodyPr/>
                    <a:lstStyle/>
                    <a:p>
                      <a:pPr algn="ctr"/>
                      <a:r>
                        <a:rPr lang="nl-NL" dirty="0" smtClean="0"/>
                        <a:t>3 (1 stopgezet)</a:t>
                      </a:r>
                      <a:endParaRPr lang="nl-BE" dirty="0"/>
                    </a:p>
                  </a:txBody>
                  <a:tcPr/>
                </a:tc>
                <a:tc>
                  <a:txBody>
                    <a:bodyPr/>
                    <a:lstStyle/>
                    <a:p>
                      <a:pPr algn="ctr"/>
                      <a:r>
                        <a:rPr lang="nl-NL" dirty="0" smtClean="0"/>
                        <a:t>1,5%</a:t>
                      </a:r>
                      <a:endParaRPr lang="nl-BE" dirty="0"/>
                    </a:p>
                  </a:txBody>
                  <a:tcPr/>
                </a:tc>
              </a:tr>
              <a:tr h="355560">
                <a:tc>
                  <a:txBody>
                    <a:bodyPr/>
                    <a:lstStyle/>
                    <a:p>
                      <a:r>
                        <a:rPr lang="nl-NL" dirty="0" smtClean="0"/>
                        <a:t>BA</a:t>
                      </a:r>
                      <a:r>
                        <a:rPr lang="nl-NL" baseline="0" dirty="0" smtClean="0"/>
                        <a:t> Toegepaste taalkunde</a:t>
                      </a:r>
                      <a:endParaRPr lang="nl-BE" dirty="0"/>
                    </a:p>
                  </a:txBody>
                  <a:tcPr/>
                </a:tc>
                <a:tc>
                  <a:txBody>
                    <a:bodyPr/>
                    <a:lstStyle/>
                    <a:p>
                      <a:pPr algn="ctr"/>
                      <a:r>
                        <a:rPr lang="nl-NL" dirty="0" smtClean="0"/>
                        <a:t>1 (stopgezet) </a:t>
                      </a:r>
                      <a:endParaRPr lang="nl-BE" dirty="0"/>
                    </a:p>
                  </a:txBody>
                  <a:tcPr/>
                </a:tc>
                <a:tc>
                  <a:txBody>
                    <a:bodyPr/>
                    <a:lstStyle/>
                    <a:p>
                      <a:pPr algn="ctr"/>
                      <a:r>
                        <a:rPr lang="nl-NL" dirty="0" smtClean="0"/>
                        <a:t>0,5%</a:t>
                      </a:r>
                      <a:endParaRPr lang="nl-BE" dirty="0"/>
                    </a:p>
                  </a:txBody>
                  <a:tcPr/>
                </a:tc>
              </a:tr>
              <a:tr h="337160">
                <a:tc>
                  <a:txBody>
                    <a:bodyPr/>
                    <a:lstStyle/>
                    <a:p>
                      <a:endParaRPr lang="nl-BE" dirty="0"/>
                    </a:p>
                  </a:txBody>
                  <a:tcPr/>
                </a:tc>
                <a:tc>
                  <a:txBody>
                    <a:bodyPr/>
                    <a:lstStyle/>
                    <a:p>
                      <a:pPr algn="ctr"/>
                      <a:endParaRPr lang="nl-BE" dirty="0"/>
                    </a:p>
                  </a:txBody>
                  <a:tcPr/>
                </a:tc>
                <a:tc>
                  <a:txBody>
                    <a:bodyPr/>
                    <a:lstStyle/>
                    <a:p>
                      <a:pPr algn="ctr"/>
                      <a:endParaRPr lang="nl-BE" dirty="0"/>
                    </a:p>
                  </a:txBody>
                  <a:tcPr/>
                </a:tc>
              </a:tr>
              <a:tr h="288032">
                <a:tc>
                  <a:txBody>
                    <a:bodyPr/>
                    <a:lstStyle/>
                    <a:p>
                      <a:pPr algn="r"/>
                      <a:r>
                        <a:rPr lang="nl-NL" b="1" dirty="0" smtClean="0"/>
                        <a:t>TOTAAL (binnen </a:t>
                      </a:r>
                      <a:r>
                        <a:rPr lang="nl-NL" b="1" dirty="0" err="1" smtClean="0"/>
                        <a:t>UGent</a:t>
                      </a:r>
                      <a:r>
                        <a:rPr lang="nl-NL" b="1" dirty="0" smtClean="0"/>
                        <a:t>) </a:t>
                      </a:r>
                      <a:endParaRPr lang="nl-BE" b="1" dirty="0"/>
                    </a:p>
                  </a:txBody>
                  <a:tcPr/>
                </a:tc>
                <a:tc>
                  <a:txBody>
                    <a:bodyPr/>
                    <a:lstStyle/>
                    <a:p>
                      <a:pPr algn="ctr"/>
                      <a:r>
                        <a:rPr lang="nl-NL" b="1" dirty="0" smtClean="0"/>
                        <a:t>103</a:t>
                      </a:r>
                      <a:endParaRPr lang="nl-BE" b="1" dirty="0"/>
                    </a:p>
                  </a:txBody>
                  <a:tcPr/>
                </a:tc>
                <a:tc>
                  <a:txBody>
                    <a:bodyPr/>
                    <a:lstStyle/>
                    <a:p>
                      <a:pPr algn="ctr"/>
                      <a:r>
                        <a:rPr lang="nl-NL" b="1" dirty="0" smtClean="0"/>
                        <a:t>51,2%</a:t>
                      </a:r>
                      <a:endParaRPr lang="nl-BE" b="1" dirty="0"/>
                    </a:p>
                  </a:txBody>
                  <a:tcPr/>
                </a:tc>
              </a:tr>
              <a:tr h="288032">
                <a:tc>
                  <a:txBody>
                    <a:bodyPr/>
                    <a:lstStyle/>
                    <a:p>
                      <a:pPr algn="r"/>
                      <a:r>
                        <a:rPr lang="nl-NL" i="1" dirty="0" smtClean="0"/>
                        <a:t>Totaal zonder SLO</a:t>
                      </a:r>
                      <a:endParaRPr lang="nl-BE" i="1" dirty="0"/>
                    </a:p>
                  </a:txBody>
                  <a:tcPr/>
                </a:tc>
                <a:tc>
                  <a:txBody>
                    <a:bodyPr/>
                    <a:lstStyle/>
                    <a:p>
                      <a:pPr algn="ctr"/>
                      <a:r>
                        <a:rPr lang="nl-NL" i="1" dirty="0" smtClean="0"/>
                        <a:t>54</a:t>
                      </a:r>
                      <a:endParaRPr lang="nl-BE" i="1" dirty="0"/>
                    </a:p>
                  </a:txBody>
                  <a:tcPr/>
                </a:tc>
                <a:tc>
                  <a:txBody>
                    <a:bodyPr/>
                    <a:lstStyle/>
                    <a:p>
                      <a:pPr algn="ctr"/>
                      <a:r>
                        <a:rPr lang="nl-NL" i="1" dirty="0" smtClean="0"/>
                        <a:t>26,8%</a:t>
                      </a:r>
                      <a:endParaRPr lang="nl-BE" i="1" dirty="0"/>
                    </a:p>
                  </a:txBody>
                  <a:tcPr/>
                </a:tc>
              </a:tr>
            </a:tbl>
          </a:graphicData>
        </a:graphic>
      </p:graphicFrame>
    </p:spTree>
    <p:extLst>
      <p:ext uri="{BB962C8B-B14F-4D97-AF65-F5344CB8AC3E}">
        <p14:creationId xmlns:p14="http://schemas.microsoft.com/office/powerpoint/2010/main" val="57215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Vervolgopleidingen buiten </a:t>
            </a:r>
            <a:r>
              <a:rPr lang="nl-NL" dirty="0" err="1" smtClean="0"/>
              <a:t>UGent</a:t>
            </a:r>
            <a:r>
              <a:rPr lang="nl-NL" dirty="0" smtClean="0"/>
              <a:t> </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NL" dirty="0" smtClean="0"/>
              <a:t>Master in het cultuurmanagement (Antwerpen) </a:t>
            </a:r>
          </a:p>
          <a:p>
            <a:endParaRPr lang="nl-NL" dirty="0" smtClean="0"/>
          </a:p>
          <a:p>
            <a:r>
              <a:rPr lang="nl-NL" dirty="0" smtClean="0"/>
              <a:t>Master </a:t>
            </a:r>
            <a:r>
              <a:rPr lang="nl-NL" dirty="0"/>
              <a:t>in de Journalistiek: rechtstreekse toegang of met beperkt VBP (Brussel, Leuven, Antwerpen</a:t>
            </a:r>
            <a:r>
              <a:rPr lang="nl-NL" dirty="0" smtClean="0"/>
              <a:t>)</a:t>
            </a:r>
          </a:p>
          <a:p>
            <a:endParaRPr lang="nl-NL" dirty="0" smtClean="0"/>
          </a:p>
          <a:p>
            <a:r>
              <a:rPr lang="nl-NL" dirty="0" smtClean="0"/>
              <a:t>Postgraduaat management (bedrijfskunde), marketing</a:t>
            </a:r>
          </a:p>
          <a:p>
            <a:endParaRPr lang="nl-NL" dirty="0" smtClean="0"/>
          </a:p>
          <a:p>
            <a:r>
              <a:rPr lang="nl-NL" dirty="0" smtClean="0"/>
              <a:t>Postgraduaat </a:t>
            </a:r>
            <a:r>
              <a:rPr lang="nl-NL" dirty="0" err="1" smtClean="0"/>
              <a:t>social</a:t>
            </a:r>
            <a:r>
              <a:rPr lang="nl-NL" dirty="0" smtClean="0"/>
              <a:t> </a:t>
            </a:r>
            <a:r>
              <a:rPr lang="nl-NL" dirty="0" err="1" smtClean="0"/>
              <a:t>profit</a:t>
            </a:r>
            <a:r>
              <a:rPr lang="nl-NL" dirty="0" smtClean="0"/>
              <a:t>, publiek management </a:t>
            </a:r>
            <a:endParaRPr lang="nl-NL" dirty="0" smtClean="0"/>
          </a:p>
          <a:p>
            <a:endParaRPr lang="nl-NL" dirty="0"/>
          </a:p>
          <a:p>
            <a:r>
              <a:rPr lang="nl-NL" dirty="0" smtClean="0"/>
              <a:t>Postgraduaten en avondonderwijs informatica </a:t>
            </a:r>
            <a:endParaRPr lang="nl-NL" dirty="0" smtClean="0"/>
          </a:p>
          <a:p>
            <a:endParaRPr lang="nl-NL" dirty="0" smtClean="0"/>
          </a:p>
          <a:p>
            <a:r>
              <a:rPr lang="nl-NL" dirty="0" err="1" smtClean="0"/>
              <a:t>LiO</a:t>
            </a:r>
            <a:r>
              <a:rPr lang="nl-NL" dirty="0" smtClean="0"/>
              <a:t> Lerarenopleiding</a:t>
            </a:r>
          </a:p>
          <a:p>
            <a:endParaRPr lang="nl-NL" dirty="0" smtClean="0"/>
          </a:p>
          <a:p>
            <a:r>
              <a:rPr lang="nl-NL" dirty="0" smtClean="0"/>
              <a:t>CVO </a:t>
            </a:r>
            <a:r>
              <a:rPr lang="nl-NL" dirty="0" smtClean="0"/>
              <a:t>Lerarenopleiding </a:t>
            </a:r>
          </a:p>
          <a:p>
            <a:endParaRPr lang="nl-BE" dirty="0"/>
          </a:p>
        </p:txBody>
      </p:sp>
    </p:spTree>
    <p:extLst>
      <p:ext uri="{BB962C8B-B14F-4D97-AF65-F5344CB8AC3E}">
        <p14:creationId xmlns:p14="http://schemas.microsoft.com/office/powerpoint/2010/main" val="2953047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Toegang? </a:t>
            </a:r>
            <a:endParaRPr lang="nl-BE" dirty="0"/>
          </a:p>
        </p:txBody>
      </p:sp>
      <p:sp>
        <p:nvSpPr>
          <p:cNvPr id="3" name="Tijdelijke aanduiding voor inhoud 2"/>
          <p:cNvSpPr>
            <a:spLocks noGrp="1"/>
          </p:cNvSpPr>
          <p:nvPr>
            <p:ph idx="1"/>
          </p:nvPr>
        </p:nvSpPr>
        <p:spPr/>
        <p:txBody>
          <a:bodyPr>
            <a:normAutofit fontScale="92500"/>
          </a:bodyPr>
          <a:lstStyle/>
          <a:p>
            <a:pPr marL="0" indent="0">
              <a:buNone/>
            </a:pPr>
            <a:r>
              <a:rPr lang="nl-NL" dirty="0" smtClean="0"/>
              <a:t>A. Rechtstreeks met een masterdiploma</a:t>
            </a:r>
          </a:p>
          <a:p>
            <a:endParaRPr lang="nl-NL" dirty="0"/>
          </a:p>
          <a:p>
            <a:pPr marL="0" indent="0">
              <a:buNone/>
            </a:pPr>
            <a:r>
              <a:rPr lang="nl-NL" dirty="0" smtClean="0"/>
              <a:t>B. Met een voorbereidingsprogramma van x aantal studiepunten</a:t>
            </a:r>
          </a:p>
          <a:p>
            <a:pPr lvl="2"/>
            <a:r>
              <a:rPr lang="nl-NL" dirty="0" smtClean="0"/>
              <a:t>Van 12 tot 90 of meer studiepunten</a:t>
            </a:r>
          </a:p>
          <a:p>
            <a:pPr lvl="2"/>
            <a:r>
              <a:rPr lang="nl-NL" dirty="0" smtClean="0"/>
              <a:t>Soms verschillend per instelling</a:t>
            </a:r>
          </a:p>
          <a:p>
            <a:endParaRPr lang="nl-NL" dirty="0" smtClean="0"/>
          </a:p>
          <a:p>
            <a:pPr marL="0" indent="0">
              <a:buNone/>
            </a:pPr>
            <a:r>
              <a:rPr lang="nl-NL" dirty="0" smtClean="0"/>
              <a:t>C. Opnieuw beginnen met een opleiding</a:t>
            </a:r>
          </a:p>
          <a:p>
            <a:pPr lvl="2"/>
            <a:r>
              <a:rPr lang="nl-NL" dirty="0" smtClean="0"/>
              <a:t>Mogelijkheid tot verkort programma? </a:t>
            </a:r>
            <a:endParaRPr lang="nl-NL" dirty="0"/>
          </a:p>
          <a:p>
            <a:endParaRPr lang="nl-NL" dirty="0" smtClean="0"/>
          </a:p>
          <a:p>
            <a:pPr marL="0" indent="0">
              <a:buNone/>
            </a:pPr>
            <a:r>
              <a:rPr lang="nl-NL" dirty="0" smtClean="0"/>
              <a:t>Bekijk alle mogelijkheden</a:t>
            </a:r>
          </a:p>
          <a:p>
            <a:pPr marL="0" indent="0">
              <a:buNone/>
            </a:pPr>
            <a:r>
              <a:rPr lang="nl-NL" dirty="0" smtClean="0"/>
              <a:t>Contacteer de trajectbegeleiders </a:t>
            </a:r>
          </a:p>
          <a:p>
            <a:endParaRPr lang="nl-BE" dirty="0"/>
          </a:p>
        </p:txBody>
      </p:sp>
    </p:spTree>
    <p:extLst>
      <p:ext uri="{BB962C8B-B14F-4D97-AF65-F5344CB8AC3E}">
        <p14:creationId xmlns:p14="http://schemas.microsoft.com/office/powerpoint/2010/main" val="3893660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Zoekinstrument  </a:t>
            </a:r>
            <a:endParaRPr lang="nl-BE" dirty="0"/>
          </a:p>
        </p:txBody>
      </p:sp>
      <p:sp>
        <p:nvSpPr>
          <p:cNvPr id="3" name="Tijdelijke aanduiding voor inhoud 2"/>
          <p:cNvSpPr>
            <a:spLocks noGrp="1"/>
          </p:cNvSpPr>
          <p:nvPr>
            <p:ph idx="1"/>
          </p:nvPr>
        </p:nvSpPr>
        <p:spPr/>
        <p:txBody>
          <a:bodyPr/>
          <a:lstStyle/>
          <a:p>
            <a:pPr marL="0" indent="0">
              <a:buNone/>
            </a:pPr>
            <a:endParaRPr lang="nl-NL" dirty="0" smtClean="0">
              <a:hlinkClick r:id="rId2"/>
            </a:endParaRPr>
          </a:p>
          <a:p>
            <a:pPr marL="0" indent="0">
              <a:buNone/>
            </a:pPr>
            <a:endParaRPr lang="nl-NL" dirty="0">
              <a:hlinkClick r:id="rId2"/>
            </a:endParaRPr>
          </a:p>
          <a:p>
            <a:pPr marL="0" indent="0">
              <a:buNone/>
            </a:pPr>
            <a:endParaRPr lang="nl-NL" dirty="0" smtClean="0">
              <a:hlinkClick r:id="rId2"/>
            </a:endParaRPr>
          </a:p>
          <a:p>
            <a:pPr marL="0" indent="0" algn="ctr">
              <a:buNone/>
            </a:pPr>
            <a:r>
              <a:rPr lang="nl-NL" dirty="0" smtClean="0">
                <a:hlinkClick r:id="rId2"/>
              </a:rPr>
              <a:t>www.onderwijskiezer.be</a:t>
            </a:r>
            <a:r>
              <a:rPr lang="nl-NL" dirty="0" smtClean="0"/>
              <a:t> </a:t>
            </a:r>
          </a:p>
          <a:p>
            <a:pPr marL="0" indent="0">
              <a:buNone/>
            </a:pPr>
            <a:endParaRPr lang="nl-NL" dirty="0" smtClean="0"/>
          </a:p>
          <a:p>
            <a:pPr marL="0" indent="0">
              <a:buNone/>
            </a:pPr>
            <a:endParaRPr lang="nl-NL" dirty="0"/>
          </a:p>
          <a:p>
            <a:pPr marL="0" indent="0">
              <a:buNone/>
            </a:pPr>
            <a:endParaRPr lang="nl-NL" dirty="0"/>
          </a:p>
          <a:p>
            <a:pPr marL="274320" lvl="1" indent="0">
              <a:buNone/>
            </a:pPr>
            <a:r>
              <a:rPr lang="nl-NL" dirty="0"/>
              <a:t>A-Z lijst per type opleiding</a:t>
            </a:r>
          </a:p>
          <a:p>
            <a:pPr marL="274320" lvl="1" indent="0">
              <a:buNone/>
            </a:pPr>
            <a:r>
              <a:rPr lang="nl-NL" dirty="0" smtClean="0"/>
              <a:t>Toelatingsvoorwaarden </a:t>
            </a:r>
          </a:p>
          <a:p>
            <a:pPr marL="0" indent="0">
              <a:buNone/>
            </a:pPr>
            <a:endParaRPr lang="nl-NL" dirty="0"/>
          </a:p>
          <a:p>
            <a:pPr marL="0" indent="0">
              <a:buNone/>
            </a:pPr>
            <a:endParaRPr lang="nl-BE" dirty="0"/>
          </a:p>
        </p:txBody>
      </p:sp>
    </p:spTree>
    <p:extLst>
      <p:ext uri="{BB962C8B-B14F-4D97-AF65-F5344CB8AC3E}">
        <p14:creationId xmlns:p14="http://schemas.microsoft.com/office/powerpoint/2010/main" val="1478159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Opleidingen buiten de universiteit</a:t>
            </a:r>
            <a:endParaRPr lang="nl-BE" dirty="0"/>
          </a:p>
        </p:txBody>
      </p:sp>
      <p:sp>
        <p:nvSpPr>
          <p:cNvPr id="3" name="Tijdelijke aanduiding voor inhoud 2"/>
          <p:cNvSpPr>
            <a:spLocks noGrp="1"/>
          </p:cNvSpPr>
          <p:nvPr>
            <p:ph idx="1"/>
          </p:nvPr>
        </p:nvSpPr>
        <p:spPr/>
        <p:txBody>
          <a:bodyPr>
            <a:normAutofit lnSpcReduction="10000"/>
          </a:bodyPr>
          <a:lstStyle/>
          <a:p>
            <a:r>
              <a:rPr lang="nl-NL" dirty="0" err="1" smtClean="0"/>
              <a:t>Syntra</a:t>
            </a:r>
            <a:r>
              <a:rPr lang="nl-NL" dirty="0" smtClean="0"/>
              <a:t>: Praktijkgerichte opleidingen </a:t>
            </a:r>
          </a:p>
          <a:p>
            <a:pPr lvl="1"/>
            <a:r>
              <a:rPr lang="nl-NL" dirty="0" smtClean="0"/>
              <a:t>Bv. Journalistiek, Grafisch, Informatica, Bedrijfsmanagement</a:t>
            </a:r>
          </a:p>
          <a:p>
            <a:pPr lvl="1"/>
            <a:endParaRPr lang="nl-NL" dirty="0" smtClean="0"/>
          </a:p>
          <a:p>
            <a:r>
              <a:rPr lang="nl-NL" dirty="0" err="1" smtClean="0"/>
              <a:t>Voka</a:t>
            </a:r>
            <a:endParaRPr lang="nl-NL" dirty="0" smtClean="0"/>
          </a:p>
          <a:p>
            <a:pPr lvl="1"/>
            <a:r>
              <a:rPr lang="nl-NL" dirty="0" smtClean="0"/>
              <a:t>Thematische opleidingen </a:t>
            </a:r>
          </a:p>
          <a:p>
            <a:pPr lvl="1"/>
            <a:r>
              <a:rPr lang="nl-NL" dirty="0" smtClean="0"/>
              <a:t>Netwerken</a:t>
            </a:r>
          </a:p>
          <a:p>
            <a:pPr lvl="1"/>
            <a:r>
              <a:rPr lang="nl-NL" dirty="0" smtClean="0"/>
              <a:t>Ondersteuning bij opstart onderneming</a:t>
            </a:r>
          </a:p>
          <a:p>
            <a:pPr lvl="1"/>
            <a:endParaRPr lang="nl-NL" dirty="0" smtClean="0"/>
          </a:p>
          <a:p>
            <a:r>
              <a:rPr lang="nl-NL" dirty="0" smtClean="0"/>
              <a:t>CVO </a:t>
            </a:r>
          </a:p>
          <a:p>
            <a:pPr marL="0" indent="0">
              <a:buNone/>
            </a:pPr>
            <a:endParaRPr lang="nl-NL" dirty="0" smtClean="0"/>
          </a:p>
          <a:p>
            <a:r>
              <a:rPr lang="nl-NL" dirty="0" smtClean="0"/>
              <a:t>Stages </a:t>
            </a:r>
          </a:p>
          <a:p>
            <a:r>
              <a:rPr lang="nl-NL" dirty="0" smtClean="0"/>
              <a:t>Buitenland </a:t>
            </a:r>
            <a:endParaRPr lang="nl-NL" dirty="0" smtClean="0"/>
          </a:p>
          <a:p>
            <a:endParaRPr lang="nl-NL" dirty="0"/>
          </a:p>
          <a:p>
            <a:endParaRPr lang="nl-BE" dirty="0"/>
          </a:p>
        </p:txBody>
      </p:sp>
    </p:spTree>
    <p:extLst>
      <p:ext uri="{BB962C8B-B14F-4D97-AF65-F5344CB8AC3E}">
        <p14:creationId xmlns:p14="http://schemas.microsoft.com/office/powerpoint/2010/main" val="240841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Algemene conclusies </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NL" dirty="0" smtClean="0"/>
              <a:t>Iets meer </a:t>
            </a:r>
            <a:r>
              <a:rPr lang="nl-NL" dirty="0" smtClean="0"/>
              <a:t>dan de helft van de studenten studeert verder</a:t>
            </a:r>
          </a:p>
          <a:p>
            <a:r>
              <a:rPr lang="nl-NL" dirty="0" smtClean="0"/>
              <a:t>SLO (en CVO) blijft een stevige optie </a:t>
            </a:r>
          </a:p>
          <a:p>
            <a:r>
              <a:rPr lang="nl-NL" dirty="0" smtClean="0"/>
              <a:t>Economie, Management &amp; Bedrijf: heel veel mogelijkheden: MTB, MSc Economie, Postgraduaat management</a:t>
            </a:r>
          </a:p>
          <a:p>
            <a:r>
              <a:rPr lang="nl-NL" dirty="0" smtClean="0"/>
              <a:t>Journalistiek: verschillende masters</a:t>
            </a:r>
          </a:p>
          <a:p>
            <a:r>
              <a:rPr lang="nl-NL" dirty="0" smtClean="0"/>
              <a:t>Aanvullende taal (met het oog op onderwijs of privé)</a:t>
            </a:r>
          </a:p>
          <a:p>
            <a:r>
              <a:rPr lang="nl-NL" dirty="0" smtClean="0"/>
              <a:t>Specialiserende master met het oog op academische carrière </a:t>
            </a:r>
          </a:p>
          <a:p>
            <a:endParaRPr lang="nl-NL" dirty="0" smtClean="0"/>
          </a:p>
          <a:p>
            <a:r>
              <a:rPr lang="nl-NL" dirty="0" smtClean="0"/>
              <a:t>Kijk verder dan de universiteit en jaaropleidingen: avondles, stages, training </a:t>
            </a:r>
            <a:r>
              <a:rPr lang="nl-NL" dirty="0" smtClean="0"/>
              <a:t>on-the-job, combinatie werk-opleiding </a:t>
            </a:r>
          </a:p>
          <a:p>
            <a:r>
              <a:rPr lang="nl-NL" dirty="0" smtClean="0"/>
              <a:t>Combinatie van talenopleiding en extra opleiding Economie, Management of Informatica biedt uitstekende kansen op de arbeidsmarkt </a:t>
            </a:r>
            <a:endParaRPr lang="nl-NL" dirty="0" smtClean="0"/>
          </a:p>
          <a:p>
            <a:endParaRPr lang="nl-NL" dirty="0" smtClean="0"/>
          </a:p>
          <a:p>
            <a:endParaRPr lang="nl-NL" dirty="0" smtClean="0"/>
          </a:p>
          <a:p>
            <a:pPr marL="0" indent="0">
              <a:buNone/>
            </a:pPr>
            <a:endParaRPr lang="nl-BE" dirty="0"/>
          </a:p>
        </p:txBody>
      </p:sp>
    </p:spTree>
    <p:extLst>
      <p:ext uri="{BB962C8B-B14F-4D97-AF65-F5344CB8AC3E}">
        <p14:creationId xmlns:p14="http://schemas.microsoft.com/office/powerpoint/2010/main" val="3501398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Slecht nieuws? </a:t>
            </a:r>
            <a:endParaRPr lang="nl-BE" dirty="0"/>
          </a:p>
        </p:txBody>
      </p:sp>
      <p:sp>
        <p:nvSpPr>
          <p:cNvPr id="3" name="Tijdelijke aanduiding voor inhoud 2"/>
          <p:cNvSpPr>
            <a:spLocks noGrp="1"/>
          </p:cNvSpPr>
          <p:nvPr>
            <p:ph idx="1"/>
          </p:nvPr>
        </p:nvSpPr>
        <p:spPr>
          <a:xfrm>
            <a:off x="457200" y="1484784"/>
            <a:ext cx="8229600" cy="4641379"/>
          </a:xfrm>
        </p:spPr>
        <p:txBody>
          <a:bodyPr/>
          <a:lstStyle/>
          <a:p>
            <a:endParaRPr lang="nl-B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72816"/>
            <a:ext cx="6634594" cy="407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12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34500" cy="722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72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48850" cy="710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4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1"/>
          </p:nvPr>
        </p:nvSpPr>
        <p:spPr/>
        <p:txBody>
          <a:bodyPr/>
          <a:lstStyle/>
          <a:p>
            <a:fld id="{3DD7A237-FA21-48A1-8C5E-17FB3172621C}" type="slidenum">
              <a:rPr lang="nl-BE" smtClean="0"/>
              <a:pPr/>
              <a:t>6</a:t>
            </a:fld>
            <a:endParaRPr lang="nl-BE"/>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5545933" cy="6489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585" y="2053731"/>
            <a:ext cx="5304307" cy="455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134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HTL / VML Schoolverlaters </a:t>
            </a:r>
            <a:endParaRPr lang="nl-BE" dirty="0"/>
          </a:p>
        </p:txBody>
      </p:sp>
      <p:sp>
        <p:nvSpPr>
          <p:cNvPr id="3" name="Tijdelijke aanduiding voor inhoud 2"/>
          <p:cNvSpPr>
            <a:spLocks noGrp="1"/>
          </p:cNvSpPr>
          <p:nvPr>
            <p:ph idx="1"/>
          </p:nvPr>
        </p:nvSpPr>
        <p:spPr/>
        <p:txBody>
          <a:bodyPr/>
          <a:lstStyle/>
          <a:p>
            <a:endParaRPr lang="nl-NL" dirty="0" smtClean="0"/>
          </a:p>
          <a:p>
            <a:endParaRPr lang="nl-NL" dirty="0"/>
          </a:p>
          <a:p>
            <a:r>
              <a:rPr lang="nl-NL" dirty="0" smtClean="0"/>
              <a:t>HTL Rest: 45,5% geregistreerd VDAB </a:t>
            </a:r>
          </a:p>
          <a:p>
            <a:endParaRPr lang="nl-NL" dirty="0"/>
          </a:p>
          <a:p>
            <a:endParaRPr lang="nl-NL" dirty="0" smtClean="0"/>
          </a:p>
          <a:p>
            <a:r>
              <a:rPr lang="nl-NL" dirty="0" smtClean="0"/>
              <a:t>VML Rest: 24,1% </a:t>
            </a:r>
            <a:r>
              <a:rPr lang="nl-NL" dirty="0"/>
              <a:t>geregistreerd VDAB </a:t>
            </a:r>
            <a:endParaRPr lang="nl-NL" dirty="0" smtClean="0"/>
          </a:p>
          <a:p>
            <a:pPr lvl="2"/>
            <a:r>
              <a:rPr lang="nl-NL" dirty="0" smtClean="0"/>
              <a:t>Vreemd, want in 2012: 0% !! </a:t>
            </a:r>
          </a:p>
          <a:p>
            <a:pPr lvl="3"/>
            <a:r>
              <a:rPr lang="nl-NL" dirty="0" smtClean="0"/>
              <a:t>Gevolg van besparingen? </a:t>
            </a:r>
          </a:p>
          <a:p>
            <a:endParaRPr lang="nl-NL" dirty="0"/>
          </a:p>
          <a:p>
            <a:endParaRPr lang="nl-BE" dirty="0"/>
          </a:p>
        </p:txBody>
      </p:sp>
    </p:spTree>
    <p:extLst>
      <p:ext uri="{BB962C8B-B14F-4D97-AF65-F5344CB8AC3E}">
        <p14:creationId xmlns:p14="http://schemas.microsoft.com/office/powerpoint/2010/main" val="349453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Cijfers? </a:t>
            </a:r>
            <a:endParaRPr lang="nl-BE" dirty="0"/>
          </a:p>
        </p:txBody>
      </p:sp>
      <p:sp>
        <p:nvSpPr>
          <p:cNvPr id="3" name="Tijdelijke aanduiding voor inhoud 2"/>
          <p:cNvSpPr>
            <a:spLocks noGrp="1"/>
          </p:cNvSpPr>
          <p:nvPr>
            <p:ph idx="1"/>
          </p:nvPr>
        </p:nvSpPr>
        <p:spPr/>
        <p:txBody>
          <a:bodyPr/>
          <a:lstStyle/>
          <a:p>
            <a:endParaRPr lang="nl-NL" dirty="0" smtClean="0"/>
          </a:p>
          <a:p>
            <a:r>
              <a:rPr lang="nl-NL" dirty="0" smtClean="0"/>
              <a:t>Zorgwekkend, maar niet zo alarmerend als de perceptie</a:t>
            </a:r>
          </a:p>
          <a:p>
            <a:r>
              <a:rPr lang="nl-NL" dirty="0" smtClean="0"/>
              <a:t>6 op 7 vinden min of meer langdurig werk op 1 jaar tijd</a:t>
            </a:r>
          </a:p>
          <a:p>
            <a:r>
              <a:rPr lang="nl-NL" dirty="0" smtClean="0"/>
              <a:t>Maar 1 op 7 niet </a:t>
            </a:r>
          </a:p>
          <a:p>
            <a:r>
              <a:rPr lang="nl-NL" dirty="0" smtClean="0"/>
              <a:t>Slechter dan vroeger &lt; aanwervingsstop overheid </a:t>
            </a:r>
          </a:p>
          <a:p>
            <a:endParaRPr lang="nl-NL" dirty="0" smtClean="0"/>
          </a:p>
          <a:p>
            <a:endParaRPr lang="nl-NL" dirty="0" smtClean="0"/>
          </a:p>
          <a:p>
            <a:endParaRPr lang="nl-NL" dirty="0" smtClean="0"/>
          </a:p>
          <a:p>
            <a:endParaRPr lang="nl-NL" dirty="0" smtClean="0"/>
          </a:p>
          <a:p>
            <a:pPr marL="0" indent="0">
              <a:buNone/>
            </a:pPr>
            <a:endParaRPr lang="nl-NL" dirty="0"/>
          </a:p>
          <a:p>
            <a:pPr marL="0" indent="0">
              <a:buNone/>
            </a:pPr>
            <a:endParaRPr lang="nl-NL" dirty="0" smtClean="0"/>
          </a:p>
          <a:p>
            <a:endParaRPr lang="nl-NL" dirty="0"/>
          </a:p>
          <a:p>
            <a:endParaRPr lang="nl-NL" dirty="0" smtClean="0"/>
          </a:p>
          <a:p>
            <a:endParaRPr lang="nl-NL" dirty="0"/>
          </a:p>
          <a:p>
            <a:endParaRPr lang="nl-NL" dirty="0"/>
          </a:p>
          <a:p>
            <a:endParaRPr lang="nl-NL" dirty="0" smtClean="0"/>
          </a:p>
          <a:p>
            <a:endParaRPr lang="nl-BE" dirty="0"/>
          </a:p>
        </p:txBody>
      </p:sp>
    </p:spTree>
    <p:extLst>
      <p:ext uri="{BB962C8B-B14F-4D97-AF65-F5344CB8AC3E}">
        <p14:creationId xmlns:p14="http://schemas.microsoft.com/office/powerpoint/2010/main" val="410467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fontScale="90000"/>
          </a:bodyPr>
          <a:lstStyle/>
          <a:p>
            <a:r>
              <a:rPr lang="nl-NL" dirty="0" smtClean="0"/>
              <a:t>Studieduur en visie Taal- en Letterkunde </a:t>
            </a:r>
            <a:endParaRPr lang="nl-BE" dirty="0"/>
          </a:p>
        </p:txBody>
      </p:sp>
      <p:sp>
        <p:nvSpPr>
          <p:cNvPr id="3" name="Tijdelijke aanduiding voor inhoud 2"/>
          <p:cNvSpPr>
            <a:spLocks noGrp="1"/>
          </p:cNvSpPr>
          <p:nvPr>
            <p:ph idx="1"/>
          </p:nvPr>
        </p:nvSpPr>
        <p:spPr>
          <a:xfrm>
            <a:off x="457200" y="1268760"/>
            <a:ext cx="8229600" cy="5184576"/>
          </a:xfrm>
        </p:spPr>
        <p:txBody>
          <a:bodyPr>
            <a:normAutofit/>
          </a:bodyPr>
          <a:lstStyle/>
          <a:p>
            <a:r>
              <a:rPr lang="nl-NL" dirty="0" smtClean="0"/>
              <a:t>Studieduur: 3 + 1 studiejaren (&lt;&gt; 3 + 2) </a:t>
            </a:r>
          </a:p>
          <a:p>
            <a:r>
              <a:rPr lang="nl-NL" dirty="0" smtClean="0"/>
              <a:t>Bereik: 2 talen, 2 disciplines, geen minors </a:t>
            </a:r>
          </a:p>
          <a:p>
            <a:r>
              <a:rPr lang="nl-NL" dirty="0" smtClean="0"/>
              <a:t>“Brede opleiding”</a:t>
            </a:r>
          </a:p>
          <a:p>
            <a:r>
              <a:rPr lang="nl-NL" dirty="0" smtClean="0"/>
              <a:t>Academische competenties &gt; polyvalent</a:t>
            </a:r>
          </a:p>
          <a:p>
            <a:endParaRPr lang="nl-NL" dirty="0" smtClean="0"/>
          </a:p>
          <a:p>
            <a:pPr marL="0" indent="0">
              <a:buNone/>
            </a:pPr>
            <a:r>
              <a:rPr lang="nl-NL" sz="2200" dirty="0" smtClean="0"/>
              <a:t>“</a:t>
            </a:r>
            <a:r>
              <a:rPr lang="nl-BE" sz="2200" dirty="0"/>
              <a:t>Talenkennis, </a:t>
            </a:r>
            <a:r>
              <a:rPr lang="nl-BE" sz="2200" dirty="0" err="1"/>
              <a:t>onderzoeksvaardigheden</a:t>
            </a:r>
            <a:r>
              <a:rPr lang="nl-BE" sz="2200" dirty="0"/>
              <a:t> en kritische zin voor tekstinterpretatie zijn troeven op de arbeidsmarkt, maar onze studenten moeten ook </a:t>
            </a:r>
            <a:r>
              <a:rPr lang="nl-BE" sz="2200" b="1" dirty="0"/>
              <a:t>eigen inzet en creativiteit</a:t>
            </a:r>
            <a:r>
              <a:rPr lang="nl-BE" sz="2200" dirty="0"/>
              <a:t> opbrengen om een goede job te vinden. Een extra jaar studeren met het oog op een specifiek beroep kan daarbij horen. Dat extra jaar houdt bv. in: Lerarenopleiding, Meertalige Bedrijfscommunicatie, Management en Bedrijfseconomie, Journalistiek, </a:t>
            </a:r>
            <a:r>
              <a:rPr lang="nl-BE" sz="2200" dirty="0" smtClean="0"/>
              <a:t>Linguïstiek of Literatuurwetenschap </a:t>
            </a:r>
            <a:r>
              <a:rPr lang="nl-BE" sz="2200" dirty="0"/>
              <a:t>(academische carrière</a:t>
            </a:r>
            <a:r>
              <a:rPr lang="nl-BE" sz="2200" dirty="0" smtClean="0"/>
              <a:t>).”</a:t>
            </a:r>
            <a:endParaRPr lang="nl-NL" sz="2200" dirty="0"/>
          </a:p>
        </p:txBody>
      </p:sp>
    </p:spTree>
    <p:extLst>
      <p:ext uri="{BB962C8B-B14F-4D97-AF65-F5344CB8AC3E}">
        <p14:creationId xmlns:p14="http://schemas.microsoft.com/office/powerpoint/2010/main" val="4247785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chtwerk">
  <a:themeElements>
    <a:clrScheme name="Vlechtwerk">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lechtwerk">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844</TotalTime>
  <Words>976</Words>
  <Application>Microsoft Office PowerPoint</Application>
  <PresentationFormat>Diavoorstelling (4:3)</PresentationFormat>
  <Paragraphs>309</Paragraphs>
  <Slides>27</Slides>
  <Notes>6</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Vlechtwerk</vt:lpstr>
      <vt:lpstr>Infosessie ‘Na de Master Taal- en Letterkunde’</vt:lpstr>
      <vt:lpstr>Goed nieuws? </vt:lpstr>
      <vt:lpstr>Slecht nieuws? </vt:lpstr>
      <vt:lpstr>PowerPoint-presentatie</vt:lpstr>
      <vt:lpstr>PowerPoint-presentatie</vt:lpstr>
      <vt:lpstr>PowerPoint-presentatie</vt:lpstr>
      <vt:lpstr>HTL / VML Schoolverlaters </vt:lpstr>
      <vt:lpstr>Cijfers? </vt:lpstr>
      <vt:lpstr>Studieduur en visie Taal- en Letterkunde </vt:lpstr>
      <vt:lpstr>Studieduur en visie Taal- en Letterkunde </vt:lpstr>
      <vt:lpstr>I. Arbeidssectoren </vt:lpstr>
      <vt:lpstr>Alumni databank van de UGent (n= 360) </vt:lpstr>
      <vt:lpstr>Alumni-databank vertaald naar ‘onze’ 12 sectoren </vt:lpstr>
      <vt:lpstr>Linked-in </vt:lpstr>
      <vt:lpstr>PowerPoint-presentatie</vt:lpstr>
      <vt:lpstr>VML </vt:lpstr>
      <vt:lpstr>VML </vt:lpstr>
      <vt:lpstr>PowerPoint-presentatie</vt:lpstr>
      <vt:lpstr>II. Vervolgopleidingen </vt:lpstr>
      <vt:lpstr>Extra jaar nodig? </vt:lpstr>
      <vt:lpstr> 201 Masters afgestudeerd in 2013 &gt; Vervolgopleidingen binnen UGent 2013-14</vt:lpstr>
      <vt:lpstr>Vervolgopleidingen binnen UGent (vervolg) </vt:lpstr>
      <vt:lpstr>Vervolgopleidingen buiten UGent </vt:lpstr>
      <vt:lpstr>Toegang? </vt:lpstr>
      <vt:lpstr>Zoekinstrument  </vt:lpstr>
      <vt:lpstr>Opleidingen buiten de universiteit</vt:lpstr>
      <vt:lpstr>Algemene conclusies </vt:lpstr>
    </vt:vector>
  </TitlesOfParts>
  <Company>UGent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Infosessie ‘Na de Master Taal- en Letterkunde’</dc:title>
  <dc:creator>Chris Bulcaen</dc:creator>
  <cp:lastModifiedBy>Chris Bulcaen</cp:lastModifiedBy>
  <cp:revision>60</cp:revision>
  <dcterms:created xsi:type="dcterms:W3CDTF">2014-03-07T08:24:58Z</dcterms:created>
  <dcterms:modified xsi:type="dcterms:W3CDTF">2015-02-10T16:05:19Z</dcterms:modified>
</cp:coreProperties>
</file>